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84" r:id="rId4"/>
    <p:sldId id="275" r:id="rId5"/>
    <p:sldId id="257" r:id="rId6"/>
    <p:sldId id="261" r:id="rId7"/>
    <p:sldId id="262" r:id="rId8"/>
    <p:sldId id="258" r:id="rId9"/>
    <p:sldId id="274" r:id="rId10"/>
    <p:sldId id="276" r:id="rId11"/>
    <p:sldId id="285" r:id="rId12"/>
    <p:sldId id="278" r:id="rId13"/>
    <p:sldId id="277" r:id="rId14"/>
    <p:sldId id="279" r:id="rId15"/>
    <p:sldId id="288" r:id="rId16"/>
    <p:sldId id="287" r:id="rId17"/>
    <p:sldId id="286" r:id="rId18"/>
    <p:sldId id="289" r:id="rId19"/>
    <p:sldId id="291" r:id="rId20"/>
    <p:sldId id="290" r:id="rId21"/>
    <p:sldId id="292" r:id="rId22"/>
    <p:sldId id="263" r:id="rId23"/>
    <p:sldId id="281" r:id="rId24"/>
    <p:sldId id="280" r:id="rId25"/>
    <p:sldId id="282" r:id="rId26"/>
    <p:sldId id="267" r:id="rId27"/>
    <p:sldId id="268" r:id="rId2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ĺž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460-6A43-4D96-A532-63FB20473F05}" type="datetimeFigureOut">
              <a:rPr lang="sk-SK" smtClean="0"/>
              <a:t>8. 8. 2023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5FD7DC1-0A30-4E13-90CA-D44E1BE6CAC7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460-6A43-4D96-A532-63FB20473F05}" type="datetimeFigureOut">
              <a:rPr lang="sk-SK" smtClean="0"/>
              <a:t>8. 8. 2023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7DC1-0A30-4E13-90CA-D44E1BE6CAC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460-6A43-4D96-A532-63FB20473F05}" type="datetimeFigureOut">
              <a:rPr lang="sk-SK" smtClean="0"/>
              <a:t>8. 8. 2023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7DC1-0A30-4E13-90CA-D44E1BE6CAC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460-6A43-4D96-A532-63FB20473F05}" type="datetimeFigureOut">
              <a:rPr lang="sk-SK" smtClean="0"/>
              <a:t>8. 8. 2023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7DC1-0A30-4E13-90CA-D44E1BE6CAC7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ĺž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460-6A43-4D96-A532-63FB20473F05}" type="datetimeFigureOut">
              <a:rPr lang="sk-SK" smtClean="0"/>
              <a:t>8. 8. 2023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FD7DC1-0A30-4E13-90CA-D44E1BE6CAC7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460-6A43-4D96-A532-63FB20473F05}" type="datetimeFigureOut">
              <a:rPr lang="sk-SK" smtClean="0"/>
              <a:t>8. 8. 2023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7DC1-0A30-4E13-90CA-D44E1BE6CAC7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460-6A43-4D96-A532-63FB20473F05}" type="datetimeFigureOut">
              <a:rPr lang="sk-SK" smtClean="0"/>
              <a:t>8. 8. 2023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7DC1-0A30-4E13-90CA-D44E1BE6CAC7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460-6A43-4D96-A532-63FB20473F05}" type="datetimeFigureOut">
              <a:rPr lang="sk-SK" smtClean="0"/>
              <a:t>8. 8. 2023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7DC1-0A30-4E13-90CA-D44E1BE6CAC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460-6A43-4D96-A532-63FB20473F05}" type="datetimeFigureOut">
              <a:rPr lang="sk-SK" smtClean="0"/>
              <a:t>8. 8. 2023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7DC1-0A30-4E13-90CA-D44E1BE6CAC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ĺž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460-6A43-4D96-A532-63FB20473F05}" type="datetimeFigureOut">
              <a:rPr lang="sk-SK" smtClean="0"/>
              <a:t>8. 8. 2023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7DC1-0A30-4E13-90CA-D44E1BE6CAC7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460-6A43-4D96-A532-63FB20473F05}" type="datetimeFigureOut">
              <a:rPr lang="sk-SK" smtClean="0"/>
              <a:t>8. 8. 2023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FD7DC1-0A30-4E13-90CA-D44E1BE6CAC7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7EB8460-6A43-4D96-A532-63FB20473F05}" type="datetimeFigureOut">
              <a:rPr lang="sk-SK" smtClean="0"/>
              <a:t>8. 8. 2023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5FD7DC1-0A30-4E13-90CA-D44E1BE6CAC7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2000" y="3717032"/>
            <a:ext cx="6858000" cy="2952328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Projekt: </a:t>
            </a:r>
            <a:r>
              <a:rPr lang="sk-SK" b="1" dirty="0" smtClean="0">
                <a:solidFill>
                  <a:srgbClr val="FF0000"/>
                </a:solidFill>
              </a:rPr>
              <a:t>Odbornosť a zručnosť</a:t>
            </a:r>
            <a:endParaRPr lang="sk-SK" b="1" dirty="0">
              <a:solidFill>
                <a:srgbClr val="FF0000"/>
              </a:solidFill>
            </a:endParaRPr>
          </a:p>
          <a:p>
            <a:r>
              <a:rPr lang="sk-SK" b="1" dirty="0"/>
              <a:t>Stredná odborná škola dopravná </a:t>
            </a:r>
            <a:endParaRPr lang="sk-SK" b="1" dirty="0" smtClean="0"/>
          </a:p>
          <a:p>
            <a:r>
              <a:rPr lang="sk-SK" b="1" dirty="0" err="1" smtClean="0"/>
              <a:t>Rosinská</a:t>
            </a:r>
            <a:r>
              <a:rPr lang="sk-SK" b="1" dirty="0" smtClean="0"/>
              <a:t> 3126/2</a:t>
            </a:r>
          </a:p>
          <a:p>
            <a:r>
              <a:rPr lang="sk-SK" b="1" dirty="0" smtClean="0"/>
              <a:t>010 </a:t>
            </a:r>
            <a:r>
              <a:rPr lang="sk-SK" b="1" dirty="0"/>
              <a:t>08 </a:t>
            </a:r>
            <a:r>
              <a:rPr lang="sk-SK" b="1" dirty="0" smtClean="0"/>
              <a:t>Žilina</a:t>
            </a:r>
          </a:p>
          <a:p>
            <a:endParaRPr lang="sk-SK" dirty="0"/>
          </a:p>
          <a:p>
            <a:endParaRPr lang="sk-SK" sz="1200" b="1" dirty="0">
              <a:solidFill>
                <a:schemeClr val="tx1"/>
              </a:solidFill>
            </a:endParaRPr>
          </a:p>
          <a:p>
            <a:endParaRPr lang="sk-SK" sz="1200" b="1" dirty="0" smtClean="0">
              <a:solidFill>
                <a:schemeClr val="tx1"/>
              </a:solidFill>
            </a:endParaRPr>
          </a:p>
          <a:p>
            <a:endParaRPr lang="sk-SK" sz="1200" b="1" dirty="0" smtClean="0">
              <a:solidFill>
                <a:schemeClr val="tx1"/>
              </a:solidFill>
            </a:endParaRPr>
          </a:p>
          <a:p>
            <a:endParaRPr lang="sk-SK" sz="1200" b="1" dirty="0">
              <a:solidFill>
                <a:schemeClr val="tx1"/>
              </a:solidFill>
            </a:endParaRPr>
          </a:p>
          <a:p>
            <a:r>
              <a:rPr lang="fr-FR" sz="1500" b="1" dirty="0" smtClean="0">
                <a:solidFill>
                  <a:schemeClr val="tx1"/>
                </a:solidFill>
              </a:rPr>
              <a:t>Za </a:t>
            </a:r>
            <a:r>
              <a:rPr lang="fr-FR" sz="1500" b="1" dirty="0">
                <a:solidFill>
                  <a:schemeClr val="tx1"/>
                </a:solidFill>
              </a:rPr>
              <a:t>obsah zodpovedá autor a Európska komisia ani národná agentúra nenesú zodpovednosť za použitie týchto </a:t>
            </a:r>
            <a:r>
              <a:rPr lang="fr-FR" sz="1500" b="1" dirty="0" smtClean="0">
                <a:solidFill>
                  <a:schemeClr val="tx1"/>
                </a:solidFill>
              </a:rPr>
              <a:t>informácií</a:t>
            </a:r>
            <a:r>
              <a:rPr lang="sk-SK" sz="1500" dirty="0" smtClean="0"/>
              <a:t>.</a:t>
            </a:r>
            <a:endParaRPr lang="sk-SK" sz="1500" b="1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543800" cy="1524000"/>
          </a:xfrm>
        </p:spPr>
        <p:txBody>
          <a:bodyPr/>
          <a:lstStyle/>
          <a:p>
            <a:r>
              <a:rPr lang="sk-SK" sz="3600" dirty="0"/>
              <a:t>KA </a:t>
            </a:r>
            <a:r>
              <a:rPr lang="sk-SK" sz="3600" dirty="0" smtClean="0"/>
              <a:t>122 </a:t>
            </a:r>
            <a:r>
              <a:rPr lang="sk-SK" sz="3600" dirty="0"/>
              <a:t>– mobilita učiacich sa zamestnancov OVP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083356"/>
              </p:ext>
            </p:extLst>
          </p:nvPr>
        </p:nvGraphicFramePr>
        <p:xfrm>
          <a:off x="899592" y="116632"/>
          <a:ext cx="574675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Dokument" r:id="rId4" imgW="5746651" imgH="896748" progId="Word.Document.12">
                  <p:embed/>
                </p:oleObj>
              </mc:Choice>
              <mc:Fallback>
                <p:oleObj name="Dokument" r:id="rId4" imgW="5746651" imgH="896748" progId="Word.Document.12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16632"/>
                        <a:ext cx="5746750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04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643" y="332656"/>
            <a:ext cx="6781800" cy="1024136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Aktivity projektu - žiaci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21254" y="1556792"/>
            <a:ext cx="5328592" cy="43204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b="1" dirty="0"/>
              <a:t>Pracovali na moderných prístrojoch a zariadeniach zamerané na diagnostiku alternatívnych pohonov, opravu rozvodového mechanizmu, diagnostike riadiacich jednotiek automobilov. Získali základné zručnosti pri zváraní cez počítačový simulátor a zručnosti pri riadení nákladného a osobného automobilu a motorky na trenažéri. Vyskúšali si zváranie na simulátore zvárania riadeného PC systémom</a:t>
            </a:r>
            <a:r>
              <a:rPr lang="sk-SK" dirty="0"/>
              <a:t>.</a:t>
            </a:r>
          </a:p>
          <a:p>
            <a:pPr marL="0" indent="0">
              <a:buNone/>
            </a:pPr>
            <a:endParaRPr lang="sk-SK" dirty="0" smtClean="0"/>
          </a:p>
        </p:txBody>
      </p:sp>
      <p:pic>
        <p:nvPicPr>
          <p:cNvPr id="6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6672"/>
            <a:ext cx="1871980" cy="2496185"/>
          </a:xfrm>
          <a:prstGeom prst="rect">
            <a:avLst/>
          </a:prstGeom>
        </p:spPr>
      </p:pic>
      <p:pic>
        <p:nvPicPr>
          <p:cNvPr id="7" name="Obrázo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05064"/>
            <a:ext cx="3059430" cy="230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24644"/>
            <a:ext cx="6781800" cy="1024136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Aktivity projektu - žiaci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8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525" y="2403276"/>
            <a:ext cx="4271645" cy="3203575"/>
          </a:xfrm>
          <a:prstGeom prst="rect">
            <a:avLst/>
          </a:prstGeom>
        </p:spPr>
      </p:pic>
      <p:pic>
        <p:nvPicPr>
          <p:cNvPr id="9" name="Obrázo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36712"/>
            <a:ext cx="2666866" cy="2088232"/>
          </a:xfrm>
          <a:prstGeom prst="rect">
            <a:avLst/>
          </a:prstGeom>
        </p:spPr>
      </p:pic>
      <p:pic>
        <p:nvPicPr>
          <p:cNvPr id="10" name="Picture 6" descr="Nie je k dispozícii žiadny popis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343284"/>
            <a:ext cx="2269537" cy="2533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304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0514" cy="1024136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Aktivity projektu - pedagógovia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27583" y="1340768"/>
            <a:ext cx="6890075" cy="3203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Počas </a:t>
            </a:r>
            <a:r>
              <a:rPr lang="sk-SK" b="1" dirty="0"/>
              <a:t>5 dní absolvovali  pozorovanie v triedach, dielňach, zváračskej škole, autoservise odboru </a:t>
            </a:r>
            <a:r>
              <a:rPr lang="sk-SK" b="1" dirty="0" err="1"/>
              <a:t>autotronik</a:t>
            </a:r>
            <a:r>
              <a:rPr lang="sk-SK" b="1" dirty="0"/>
              <a:t>, mechanik </a:t>
            </a:r>
            <a:r>
              <a:rPr lang="sk-SK" b="1" dirty="0" smtClean="0"/>
              <a:t>elektrotechnik, automechanik </a:t>
            </a:r>
            <a:r>
              <a:rPr lang="sk-SK" b="1" dirty="0"/>
              <a:t>a príbuzných odborov, zúčastnili sa aj prác na pracovisku </a:t>
            </a:r>
            <a:endParaRPr lang="sk-SK" b="1" dirty="0" smtClean="0"/>
          </a:p>
          <a:p>
            <a:pPr marL="0" indent="0">
              <a:buNone/>
            </a:pPr>
            <a:r>
              <a:rPr lang="sk-SK" b="1" dirty="0" smtClean="0"/>
              <a:t>dielne </a:t>
            </a:r>
            <a:r>
              <a:rPr lang="sk-SK" b="1" dirty="0"/>
              <a:t>školy a uvedených zariadeniach</a:t>
            </a:r>
            <a:r>
              <a:rPr lang="sk-SK" b="1" dirty="0" smtClean="0"/>
              <a:t>.</a:t>
            </a:r>
            <a:endParaRPr lang="sk-SK" b="1" dirty="0"/>
          </a:p>
          <a:p>
            <a:pPr marL="0" indent="0">
              <a:buNone/>
            </a:pPr>
            <a:endParaRPr lang="sk-SK" dirty="0" smtClean="0"/>
          </a:p>
        </p:txBody>
      </p:sp>
      <p:pic>
        <p:nvPicPr>
          <p:cNvPr id="8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2210" y="3958990"/>
            <a:ext cx="2860179" cy="2376264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lc="http://schemas.openxmlformats.org/drawingml/2006/lockedCanvas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B8ACF350-436A-4519-90AB-C14E6CB138C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432300"/>
            <a:ext cx="2675255" cy="2006600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14389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10514" cy="1024136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Aktivity projektu - pedagógovia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7632848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b="1" dirty="0"/>
              <a:t>Počas stáže pozorovali vyučovací </a:t>
            </a:r>
            <a:endParaRPr lang="sk-SK" b="1" dirty="0" smtClean="0"/>
          </a:p>
          <a:p>
            <a:pPr marL="0" indent="0">
              <a:buNone/>
            </a:pPr>
            <a:r>
              <a:rPr lang="sk-SK" b="1" dirty="0" smtClean="0"/>
              <a:t>proces </a:t>
            </a:r>
            <a:r>
              <a:rPr lang="sk-SK" b="1" dirty="0"/>
              <a:t>s dôrazom na používané metódy </a:t>
            </a:r>
            <a:endParaRPr lang="sk-SK" b="1" dirty="0" smtClean="0"/>
          </a:p>
          <a:p>
            <a:pPr marL="0" indent="0">
              <a:buNone/>
            </a:pPr>
            <a:r>
              <a:rPr lang="sk-SK" b="1" dirty="0" smtClean="0"/>
              <a:t>vyučujúcich</a:t>
            </a:r>
            <a:r>
              <a:rPr lang="sk-SK" b="1" dirty="0"/>
              <a:t>, podľa tematických celkov. </a:t>
            </a:r>
            <a:endParaRPr lang="sk-SK" b="1" dirty="0" smtClean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r>
              <a:rPr lang="sk-SK" b="1" dirty="0" smtClean="0"/>
              <a:t>Počas </a:t>
            </a:r>
            <a:r>
              <a:rPr lang="sk-SK" b="1" dirty="0"/>
              <a:t>pobytu na praxi pozorovali proces </a:t>
            </a:r>
            <a:endParaRPr lang="sk-SK" b="1" dirty="0" smtClean="0"/>
          </a:p>
          <a:p>
            <a:pPr marL="0" indent="0">
              <a:buNone/>
            </a:pPr>
            <a:r>
              <a:rPr lang="sk-SK" b="1" dirty="0" smtClean="0"/>
              <a:t>výučby </a:t>
            </a:r>
            <a:r>
              <a:rPr lang="sk-SK" b="1" dirty="0"/>
              <a:t>a zapájali sa do činností, </a:t>
            </a:r>
            <a:r>
              <a:rPr lang="sk-SK" b="1" dirty="0" smtClean="0"/>
              <a:t>ktoré boli </a:t>
            </a:r>
            <a:r>
              <a:rPr lang="sk-SK" b="1" dirty="0"/>
              <a:t>rozdelené na diagnostiku podvozku vozidiel, diagnostiku pohonu vozidiel vrátane alternatívnych pohonov a kontrolu chybových hlásení všetkých systémov riadenia jednotlivých obvodov cestných motorových vozidiel. </a:t>
            </a:r>
            <a:endParaRPr lang="sk-SK" dirty="0" smtClean="0"/>
          </a:p>
        </p:txBody>
      </p:sp>
      <p:pic>
        <p:nvPicPr>
          <p:cNvPr id="5" name="Obrázo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0130" y="1136814"/>
            <a:ext cx="2976245" cy="2232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554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10514" cy="1024136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Aktivity projektu - pedagógovia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755576" y="1484784"/>
            <a:ext cx="3672408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Zúčastnili </a:t>
            </a:r>
            <a:r>
              <a:rPr lang="sk-SK" b="1" dirty="0"/>
              <a:t>sa pri výučbe s diagnostikou palivových systémov vznetových a zážihových motorov - skúšobne vstrekovačov. Zároveň absolvovali výcvik na trenažéroch nákladného vozidla, osobného vozidla a motocykla. Zaujímavý bol výcvik na trenažéri zvárania</a:t>
            </a:r>
          </a:p>
          <a:p>
            <a:pPr marL="0" indent="0">
              <a:buNone/>
            </a:pPr>
            <a:endParaRPr lang="sk-SK" dirty="0" smtClean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44824"/>
            <a:ext cx="3312368" cy="248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34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08920"/>
            <a:ext cx="6781800" cy="1024136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Aktivity projektu</a:t>
            </a:r>
            <a:br>
              <a:rPr lang="sk-SK" dirty="0" smtClean="0">
                <a:solidFill>
                  <a:srgbClr val="FF0000"/>
                </a:solidFill>
              </a:rPr>
            </a:br>
            <a:r>
              <a:rPr lang="sk-SK" b="1" dirty="0">
                <a:solidFill>
                  <a:srgbClr val="0070C0"/>
                </a:solidFill>
              </a:rPr>
              <a:t>AUTOSERVIS AUTO EŠPANDR, autoservis Praha 10, Daliborova 834/20, 102 00 Praha 15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83568" y="3140968"/>
            <a:ext cx="7920880" cy="3108658"/>
          </a:xfrm>
        </p:spPr>
        <p:txBody>
          <a:bodyPr>
            <a:normAutofit/>
          </a:bodyPr>
          <a:lstStyle/>
          <a:p>
            <a:r>
              <a:rPr lang="sk-SK" dirty="0"/>
              <a:t>V projekte sme zvolili aktivity: krátkodobá mobilita pre 12 učiacich sa v OVP priamo v  autoservise partnerskej partnera  na </a:t>
            </a:r>
            <a:r>
              <a:rPr lang="sk-SK" dirty="0" err="1"/>
              <a:t>autovrakovisku</a:t>
            </a:r>
            <a:r>
              <a:rPr lang="sk-SK" dirty="0"/>
              <a:t> pre 4 pedagógov aktivitu odborná príprava zamestnancov na teoretickom a praktickom vyučovaní odborných predmetov v dňoch 01.05  - 12.05. 2023.</a:t>
            </a:r>
          </a:p>
          <a:p>
            <a:r>
              <a:rPr lang="sk-SK" dirty="0"/>
              <a:t>Účastníci boli zaradení na jednotlivé pracoviská v autorizovaných autoservisoch a pneuservisoch. </a:t>
            </a:r>
          </a:p>
          <a:p>
            <a:pPr marL="0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53931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08920"/>
            <a:ext cx="6781800" cy="1024136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Aktivity projektu</a:t>
            </a:r>
            <a:br>
              <a:rPr lang="sk-SK" dirty="0" smtClean="0">
                <a:solidFill>
                  <a:srgbClr val="FF0000"/>
                </a:solidFill>
              </a:rPr>
            </a:br>
            <a:r>
              <a:rPr lang="sk-SK" b="1" dirty="0">
                <a:solidFill>
                  <a:srgbClr val="0070C0"/>
                </a:solidFill>
              </a:rPr>
              <a:t>AUTOSERVIS AUTO EŠPANDR, autoservis Praha 10, Daliborova 834/20, 102 00 Praha 15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39552" y="2708920"/>
            <a:ext cx="8064896" cy="38164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  <a:p>
            <a:r>
              <a:rPr lang="sk-SK" dirty="0"/>
              <a:t>Vlastné pracovné činnosti realizovali  v autoservisoch a boli  rozdelené na diagnostiku podvozku vozidiel, diagnostiku pohonu vozidiel vrátane alternatívnych pohonov a ich oprava, diagnostika tlmičov pruženia automobilov, recyklácia súčiastok. . Všetky moderné stroje a zariadenia na ktorých pracovali boli prepojené na počítačové systémy. Súčasťou praxe v autoservisoch bola práca s odpadmi, ich ekologickým uskladnením. Spoznali ekologické postupy pri skladovaní a ďalšom spracovaní prevádzkových kvapalín. Dva dni z praxe strávili v recyklačnom centre vrakoviska, kde sa zoznámili s environmentálnym zhodnocovaním automobilov, spoznali procesy posudzovania súčiastok z recyklovaných automobilov, ich opráv a následne použitie v autoservisoch.</a:t>
            </a:r>
          </a:p>
          <a:p>
            <a:pPr marL="0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62029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10514" cy="1024136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Aktivity projektu - žiaci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6" name="Zástupný symbol obsahu 5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1485" y="893411"/>
            <a:ext cx="2489662" cy="2376264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755576" y="16288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b="1" dirty="0"/>
              <a:t>Pracovali na moderných prístrojoch a zariadeniach zamerané na diagnostiku alternatívnych pohonov, opravu rozvodového mechanizmu, diagnostike riadiacich jednotiek automobilov. </a:t>
            </a:r>
            <a:endParaRPr lang="sk-SK" dirty="0"/>
          </a:p>
        </p:txBody>
      </p:sp>
      <p:pic>
        <p:nvPicPr>
          <p:cNvPr id="10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1962150" cy="261620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1" name="Obrázok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9282" y="3942173"/>
            <a:ext cx="2677795" cy="200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10514" cy="1024136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Aktivity projektu - žiaci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755576" y="1628800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/>
              <a:t>Pracovali na </a:t>
            </a:r>
            <a:r>
              <a:rPr lang="sk-SK" sz="2400" b="1" dirty="0" smtClean="0"/>
              <a:t>vrakovisku s cieľom spoznať ako sa recyklujú automobily a pracuje sa s prevádzkovými kvapalinami.</a:t>
            </a:r>
            <a:endParaRPr lang="sk-SK" sz="2400" dirty="0"/>
          </a:p>
        </p:txBody>
      </p:sp>
      <p:pic>
        <p:nvPicPr>
          <p:cNvPr id="9" name="Obrázok 8">
            <a:extLst>
              <a:ext uri="{FF2B5EF4-FFF2-40B4-BE49-F238E27FC236}">
                <a16:creationId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B8ACF350-436A-4519-90AB-C14E6CB138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65" y="3429000"/>
            <a:ext cx="3467735" cy="2600325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12" name="Picture 2" descr="C:\Users\DA\Downloads\IMG_20230512_105149_1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7" y="2968241"/>
            <a:ext cx="2345457" cy="320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2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0514" cy="1024136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Aktivity projektu - pedagógovia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27583" y="1340768"/>
            <a:ext cx="7272809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Mobilita u partnera Auto </a:t>
            </a:r>
            <a:r>
              <a:rPr lang="sk-SK" dirty="0" err="1"/>
              <a:t>Ešpandr</a:t>
            </a:r>
            <a:r>
              <a:rPr lang="sk-SK" dirty="0"/>
              <a:t> s.r.o. absolvovali 2 pedagógovia. Mobilita bola realizovaná na pracoviskách v autoservisoch, recyklačnom pracovisku. Okrem pozorovania si precvičili </a:t>
            </a:r>
            <a:r>
              <a:rPr lang="sk-SK" dirty="0" err="1" smtClean="0"/>
              <a:t>prácu</a:t>
            </a:r>
            <a:r>
              <a:rPr lang="sk-SK" dirty="0" err="1"/>
              <a:t>na</a:t>
            </a:r>
            <a:r>
              <a:rPr lang="sk-SK" dirty="0"/>
              <a:t> moderných strojoch a zariadeniach určených na diagnostiku podvozku vozidiel, diagnostiku pohonu vozidiel vrátane alternatívnych pohonov a ich oprava, diagnostika tlmičov pruženia automobilov, recyklácia súčiastok, ktoré sú prepojené na PC systémy. </a:t>
            </a:r>
          </a:p>
        </p:txBody>
      </p:sp>
    </p:spTree>
    <p:extLst>
      <p:ext uri="{BB962C8B-B14F-4D97-AF65-F5344CB8AC3E}">
        <p14:creationId xmlns:p14="http://schemas.microsoft.com/office/powerpoint/2010/main" val="74548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1024136"/>
          </a:xfrm>
        </p:spPr>
        <p:txBody>
          <a:bodyPr/>
          <a:lstStyle/>
          <a:p>
            <a:r>
              <a:rPr lang="sk-SK" dirty="0" smtClean="0"/>
              <a:t>Mobility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755576" y="1556792"/>
            <a:ext cx="7632848" cy="4608512"/>
          </a:xfrm>
        </p:spPr>
        <p:txBody>
          <a:bodyPr>
            <a:normAutofit/>
          </a:bodyPr>
          <a:lstStyle/>
          <a:p>
            <a:r>
              <a:rPr lang="sk-SK" b="1" dirty="0"/>
              <a:t>Pre žiakov sme zvolili aktivitu - krátkodobá mobilita učiacich sa v OVP (A1) </a:t>
            </a:r>
            <a:endParaRPr lang="sk-SK" b="1" dirty="0" smtClean="0"/>
          </a:p>
          <a:p>
            <a:pPr marL="0" indent="0">
              <a:buNone/>
            </a:pPr>
            <a:r>
              <a:rPr lang="sk-SK" b="1" dirty="0" smtClean="0"/>
              <a:t>v </a:t>
            </a:r>
            <a:r>
              <a:rPr lang="sk-SK" b="1" dirty="0"/>
              <a:t>rozsahu 12 dní + 2 dni </a:t>
            </a:r>
            <a:r>
              <a:rPr lang="sk-SK" b="1" dirty="0" smtClean="0"/>
              <a:t>cesta 12 žiaci</a:t>
            </a:r>
          </a:p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</a:rPr>
              <a:t>Strední odborná škola a Strední odborné učilište, </a:t>
            </a:r>
            <a:r>
              <a:rPr lang="sk-SK" b="1" dirty="0" smtClean="0">
                <a:solidFill>
                  <a:srgbClr val="FF0000"/>
                </a:solidFill>
              </a:rPr>
              <a:t>Hradec </a:t>
            </a:r>
            <a:r>
              <a:rPr lang="sk-SK" b="1" dirty="0" err="1" smtClean="0">
                <a:solidFill>
                  <a:srgbClr val="FF0000"/>
                </a:solidFill>
              </a:rPr>
              <a:t>Kralové</a:t>
            </a:r>
            <a:r>
              <a:rPr lang="sk-SK" b="1" dirty="0">
                <a:solidFill>
                  <a:srgbClr val="FF0000"/>
                </a:solidFill>
              </a:rPr>
              <a:t>, 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Vocelova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>
                <a:solidFill>
                  <a:srgbClr val="FF0000"/>
                </a:solidFill>
              </a:rPr>
              <a:t>1338, Hradec Králové, Česká republika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r>
              <a:rPr lang="sk-SK" b="1" dirty="0"/>
              <a:t>v rozsahu 12 dní + 2 dni cesta </a:t>
            </a:r>
            <a:r>
              <a:rPr lang="sk-SK" b="1" dirty="0" smtClean="0"/>
              <a:t>12 žiaci</a:t>
            </a:r>
            <a:endParaRPr lang="sk-SK" b="1" dirty="0"/>
          </a:p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</a:rPr>
              <a:t>AUTO EŠPANDR, autoservis Praha 10, Daliborova 834/20, 102 00 Praha 15</a:t>
            </a:r>
            <a:endParaRPr lang="sk-SK" dirty="0">
              <a:solidFill>
                <a:srgbClr val="FF0000"/>
              </a:solidFill>
            </a:endParaRPr>
          </a:p>
          <a:p>
            <a:endParaRPr lang="sk-SK" b="1" dirty="0"/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74772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0514" cy="1024136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Aktivity projektu - pedagógovia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83568" y="1196752"/>
            <a:ext cx="756084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/>
              <a:t>Pozorovali </a:t>
            </a:r>
            <a:r>
              <a:rPr lang="sk-SK" sz="2800" dirty="0"/>
              <a:t>procesy rozoberania automobilov v recyklačných dielňach, ako sa jednotlivé súčiastky hodnotia, opravujú. Celý pobyt sledovali environmentálne spracovanie prevádzkových kvapalín a ostatných produktov. Pri pozorovaní sa zamerajú na metódy práce pri zacvičovaní pracovníkov a žiakov SOŠ na praxi. </a:t>
            </a:r>
            <a:endParaRPr lang="sk-SK" sz="2800" dirty="0" smtClean="0"/>
          </a:p>
        </p:txBody>
      </p:sp>
    </p:spTree>
    <p:extLst>
      <p:ext uri="{BB962C8B-B14F-4D97-AF65-F5344CB8AC3E}">
        <p14:creationId xmlns:p14="http://schemas.microsoft.com/office/powerpoint/2010/main" val="28936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0514" cy="1024136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Aktivity projektu - pedagógovia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83568" y="1196752"/>
            <a:ext cx="756084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Absolvovali </a:t>
            </a:r>
            <a:r>
              <a:rPr lang="sk-SK" dirty="0"/>
              <a:t>2 dni v </a:t>
            </a:r>
            <a:r>
              <a:rPr lang="sk-SK" b="1" dirty="0" err="1"/>
              <a:t>Střední</a:t>
            </a:r>
            <a:r>
              <a:rPr lang="sk-SK" b="1" dirty="0"/>
              <a:t> školu </a:t>
            </a:r>
            <a:r>
              <a:rPr lang="sk-SK" b="1" dirty="0" err="1"/>
              <a:t>automobilní</a:t>
            </a:r>
            <a:r>
              <a:rPr lang="sk-SK" b="1" dirty="0"/>
              <a:t> a informatiky v Prahe, </a:t>
            </a:r>
            <a:r>
              <a:rPr lang="sk-SK" dirty="0"/>
              <a:t>kde mali možnosť pozorovať systém a organizáciu vyučovania po rekonštrukcii školy. Mali možnosť pozorovať vyučovanie odborných predmetov v škole a následne výučbu v dielni.</a:t>
            </a:r>
          </a:p>
          <a:p>
            <a:pPr marL="0" indent="0">
              <a:buNone/>
            </a:pPr>
            <a:endParaRPr lang="sk-SK" dirty="0" smtClean="0"/>
          </a:p>
        </p:txBody>
      </p:sp>
      <p:pic>
        <p:nvPicPr>
          <p:cNvPr id="4" name="Obrázok 3">
            <a:extLst>
              <a:ext uri="{FF2B5EF4-FFF2-40B4-BE49-F238E27FC236}">
                <a16:creationId xmlns="" xmlns:a16="http://schemas.microsoft.com/office/drawing/2014/main" id="{25A61FED-373D-4C43-AC36-4169919316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649255"/>
            <a:ext cx="5141929" cy="3856447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25A61FED-373D-4C43-AC36-4169919316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63313"/>
            <a:ext cx="3372053" cy="2249792"/>
          </a:xfrm>
          <a:prstGeom prst="rect">
            <a:avLst/>
          </a:prstGeom>
          <a:effectLst>
            <a:softEdge rad="533400"/>
          </a:effectLst>
        </p:spPr>
      </p:pic>
    </p:spTree>
    <p:extLst>
      <p:ext uri="{BB962C8B-B14F-4D97-AF65-F5344CB8AC3E}">
        <p14:creationId xmlns:p14="http://schemas.microsoft.com/office/powerpoint/2010/main" val="141592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1024136"/>
          </a:xfrm>
        </p:spPr>
        <p:txBody>
          <a:bodyPr/>
          <a:lstStyle/>
          <a:p>
            <a:r>
              <a:rPr lang="sk-SK" b="1" dirty="0" smtClean="0">
                <a:solidFill>
                  <a:srgbClr val="7030A0"/>
                </a:solidFill>
              </a:rPr>
              <a:t>Vzdelávacie výstupy žiakov</a:t>
            </a:r>
            <a:endParaRPr lang="sk-SK" b="1" dirty="0">
              <a:solidFill>
                <a:srgbClr val="7030A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755576" y="1772816"/>
            <a:ext cx="7632848" cy="40324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sz="3800" b="1" dirty="0" smtClean="0">
                <a:solidFill>
                  <a:srgbClr val="00B050"/>
                </a:solidFill>
              </a:rPr>
              <a:t>Žiaci získali vedomosti:</a:t>
            </a:r>
          </a:p>
          <a:p>
            <a:pPr marL="0" indent="0">
              <a:buNone/>
            </a:pPr>
            <a:endParaRPr lang="sk-SK" sz="1400" b="1" dirty="0" smtClean="0">
              <a:solidFill>
                <a:srgbClr val="00B050"/>
              </a:solidFill>
            </a:endParaRPr>
          </a:p>
          <a:p>
            <a:r>
              <a:rPr lang="sk-SK" sz="2800" b="1" dirty="0" smtClean="0"/>
              <a:t>Spoznali </a:t>
            </a:r>
            <a:r>
              <a:rPr lang="sk-SK" sz="2800" b="1" dirty="0"/>
              <a:t>konštrukciu alternátorov, rozvodových mechanizmov, ich funkciu, najčastejšie príčiny porúch, metódy </a:t>
            </a:r>
            <a:r>
              <a:rPr lang="sk-SK" sz="2800" b="1" dirty="0" smtClean="0"/>
              <a:t>ich kontroly </a:t>
            </a:r>
            <a:r>
              <a:rPr lang="sk-SK" sz="2800" b="1" dirty="0"/>
              <a:t>funkčnosti a správnosti chodu, postupy diagnostikovania ich technického </a:t>
            </a:r>
            <a:r>
              <a:rPr lang="sk-SK" sz="2800" b="1" dirty="0" smtClean="0"/>
              <a:t>stavu</a:t>
            </a:r>
          </a:p>
          <a:p>
            <a:endParaRPr lang="sk-SK" sz="1200" b="1" dirty="0"/>
          </a:p>
          <a:p>
            <a:r>
              <a:rPr lang="sk-SK" sz="2800" b="1" dirty="0" smtClean="0"/>
              <a:t>Spoznali predpísané </a:t>
            </a:r>
            <a:r>
              <a:rPr lang="sk-SK" sz="2800" b="1" dirty="0"/>
              <a:t>postupy demontáže, výmeny a montáže poškodených častí alebo dielov, súčasti plnej </a:t>
            </a:r>
            <a:r>
              <a:rPr lang="sk-SK" sz="2800" b="1" dirty="0" smtClean="0"/>
              <a:t>verzie diagnostického </a:t>
            </a:r>
            <a:r>
              <a:rPr lang="sk-SK" sz="2800" b="1" dirty="0"/>
              <a:t>prístroja, spôsob jeho pripojenia a nastavenia, druhy chybových </a:t>
            </a:r>
            <a:r>
              <a:rPr lang="sk-SK" sz="2800" b="1" dirty="0" smtClean="0"/>
              <a:t>hlásení </a:t>
            </a:r>
            <a:r>
              <a:rPr lang="pl-PL" sz="2800" b="1" dirty="0" smtClean="0"/>
              <a:t>a </a:t>
            </a:r>
            <a:r>
              <a:rPr lang="pl-PL" sz="2800" b="1" dirty="0"/>
              <a:t>z nich určiť pravdepodobnú príčiny poruchy</a:t>
            </a:r>
            <a:endParaRPr lang="sk-SK" sz="3100" b="1" dirty="0"/>
          </a:p>
        </p:txBody>
      </p:sp>
    </p:spTree>
    <p:extLst>
      <p:ext uri="{BB962C8B-B14F-4D97-AF65-F5344CB8AC3E}">
        <p14:creationId xmlns:p14="http://schemas.microsoft.com/office/powerpoint/2010/main" val="29700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1560" y="476672"/>
            <a:ext cx="7632848" cy="56166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k-SK" sz="4200" b="1" dirty="0" smtClean="0">
                <a:solidFill>
                  <a:srgbClr val="00B050"/>
                </a:solidFill>
              </a:rPr>
              <a:t>Žiaci získali vedomosti:</a:t>
            </a:r>
          </a:p>
          <a:p>
            <a:pPr marL="0" indent="0">
              <a:buNone/>
            </a:pPr>
            <a:endParaRPr lang="sk-SK" sz="1400" b="1" dirty="0" smtClean="0">
              <a:solidFill>
                <a:srgbClr val="00B050"/>
              </a:solidFill>
            </a:endParaRPr>
          </a:p>
          <a:p>
            <a:r>
              <a:rPr lang="sk-SK" sz="3100" b="1" dirty="0"/>
              <a:t>S</a:t>
            </a:r>
            <a:r>
              <a:rPr lang="sk-SK" sz="3100" b="1" dirty="0" smtClean="0"/>
              <a:t>poznali funkcie </a:t>
            </a:r>
            <a:r>
              <a:rPr lang="sk-SK" sz="3100" b="1" dirty="0"/>
              <a:t>diagnostiky podvozku vozidiel, diagnostiku pohonu vozidiel vrátane alternatívnych </a:t>
            </a:r>
            <a:r>
              <a:rPr lang="sk-SK" sz="3100" b="1" dirty="0" smtClean="0"/>
              <a:t>pohonov</a:t>
            </a:r>
          </a:p>
          <a:p>
            <a:pPr marL="0" indent="0">
              <a:buNone/>
            </a:pPr>
            <a:endParaRPr lang="sk-SK" sz="3100" b="1" dirty="0"/>
          </a:p>
          <a:p>
            <a:r>
              <a:rPr lang="sk-SK" sz="3100" b="1" dirty="0"/>
              <a:t>S</a:t>
            </a:r>
            <a:r>
              <a:rPr lang="sk-SK" sz="3100" b="1" dirty="0" smtClean="0"/>
              <a:t>poznali príčinu </a:t>
            </a:r>
            <a:r>
              <a:rPr lang="sk-SK" sz="3100" b="1" dirty="0"/>
              <a:t>chybových hlásení všetkých systémov riadenia jednotlivých obvodov cestných motorových </a:t>
            </a:r>
            <a:r>
              <a:rPr lang="sk-SK" sz="3100" b="1" dirty="0" smtClean="0"/>
              <a:t>vozidiel</a:t>
            </a:r>
          </a:p>
          <a:p>
            <a:pPr marL="0" indent="0">
              <a:buNone/>
            </a:pPr>
            <a:endParaRPr lang="sk-SK" sz="3100" b="1" dirty="0"/>
          </a:p>
          <a:p>
            <a:r>
              <a:rPr lang="sk-SK" sz="3100" b="1" dirty="0" smtClean="0"/>
              <a:t>Vedia charakterizovať </a:t>
            </a:r>
            <a:r>
              <a:rPr lang="sk-SK" sz="3100" b="1" dirty="0"/>
              <a:t>prácu s diagnostikou palivových systémov vznetových a zážihových motorov </a:t>
            </a:r>
            <a:r>
              <a:rPr lang="sk-SK" sz="3100" b="1" dirty="0" smtClean="0"/>
              <a:t>– skúšobne vstrekovačov</a:t>
            </a:r>
          </a:p>
          <a:p>
            <a:endParaRPr lang="sk-SK" sz="3100" b="1" dirty="0" smtClean="0"/>
          </a:p>
          <a:p>
            <a:r>
              <a:rPr lang="sk-SK" sz="3100" b="1" dirty="0" smtClean="0"/>
              <a:t>Vedia environmentálne postupy pri práci v dielňach</a:t>
            </a:r>
            <a:endParaRPr lang="sk-SK" sz="3100" b="1" dirty="0"/>
          </a:p>
        </p:txBody>
      </p:sp>
    </p:spTree>
    <p:extLst>
      <p:ext uri="{BB962C8B-B14F-4D97-AF65-F5344CB8AC3E}">
        <p14:creationId xmlns:p14="http://schemas.microsoft.com/office/powerpoint/2010/main" val="146479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39552" y="548680"/>
            <a:ext cx="7848872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3200" b="1" dirty="0" smtClean="0">
                <a:solidFill>
                  <a:srgbClr val="00B050"/>
                </a:solidFill>
              </a:rPr>
              <a:t>Žiaci získali zručnosti:</a:t>
            </a:r>
          </a:p>
          <a:p>
            <a:pPr marL="0" indent="0">
              <a:buNone/>
            </a:pPr>
            <a:endParaRPr lang="sk-SK" sz="1400" b="1" dirty="0" smtClean="0">
              <a:solidFill>
                <a:srgbClr val="00B050"/>
              </a:solidFill>
            </a:endParaRPr>
          </a:p>
          <a:p>
            <a:r>
              <a:rPr lang="sk-SK" b="1" dirty="0" smtClean="0"/>
              <a:t>Vedia </a:t>
            </a:r>
            <a:r>
              <a:rPr lang="sk-SK" b="1" dirty="0"/>
              <a:t>vykonať vizuálnu kontrolu a kontrolu sluchom pred samotnou opravou, posúdiť ich technicky stav, vysvetliť </a:t>
            </a:r>
            <a:r>
              <a:rPr lang="sk-SK" b="1" dirty="0" smtClean="0"/>
              <a:t>ich funkciu</a:t>
            </a:r>
            <a:r>
              <a:rPr lang="sk-SK" b="1" dirty="0"/>
              <a:t>, vykonať jednoduchú diagnostiku aj diagnostiku na skúšobnom </a:t>
            </a:r>
            <a:r>
              <a:rPr lang="sk-SK" b="1" dirty="0" smtClean="0"/>
              <a:t>zariadení, navrhnúť </a:t>
            </a:r>
            <a:r>
              <a:rPr lang="sk-SK" b="1" dirty="0"/>
              <a:t>najefektívnejší spôsob odstránenia </a:t>
            </a:r>
            <a:r>
              <a:rPr lang="sk-SK" b="1" dirty="0" smtClean="0"/>
              <a:t>poruchy</a:t>
            </a:r>
          </a:p>
          <a:p>
            <a:pPr marL="0" indent="0">
              <a:buNone/>
            </a:pPr>
            <a:endParaRPr lang="sk-SK" b="1" dirty="0"/>
          </a:p>
          <a:p>
            <a:r>
              <a:rPr lang="sk-SK" b="1" dirty="0" smtClean="0"/>
              <a:t>Majú zručnosti </a:t>
            </a:r>
            <a:r>
              <a:rPr lang="sk-SK" b="1" dirty="0"/>
              <a:t>opraviť rozvodový </a:t>
            </a:r>
            <a:r>
              <a:rPr lang="sk-SK" b="1" dirty="0" smtClean="0"/>
              <a:t>mechanizmus</a:t>
            </a:r>
          </a:p>
          <a:p>
            <a:pPr marL="0" indent="0">
              <a:buNone/>
            </a:pPr>
            <a:endParaRPr lang="sk-SK" b="1" dirty="0" smtClean="0"/>
          </a:p>
          <a:p>
            <a:r>
              <a:rPr lang="sk-SK" dirty="0"/>
              <a:t>V</a:t>
            </a:r>
            <a:r>
              <a:rPr lang="sk-SK" b="1" dirty="0"/>
              <a:t>edia realizovať diagnostiku podvozku vozidiel, diagnostiku pohonu vozidiel vrátane alternatívnych pohonov</a:t>
            </a:r>
          </a:p>
          <a:p>
            <a:endParaRPr lang="sk-SK" b="1" dirty="0"/>
          </a:p>
          <a:p>
            <a:r>
              <a:rPr lang="sk-SK" b="1" dirty="0"/>
              <a:t>Vedia zrealizovať spojazdnenie pohonov vozidiel vrátane alternatívnych pohonov</a:t>
            </a:r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1246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7632848" cy="43924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3500" b="1" dirty="0" smtClean="0">
                <a:solidFill>
                  <a:srgbClr val="00B050"/>
                </a:solidFill>
              </a:rPr>
              <a:t>Žiaci získali zručnosti:</a:t>
            </a:r>
          </a:p>
          <a:p>
            <a:pPr marL="0" indent="0">
              <a:buNone/>
            </a:pPr>
            <a:endParaRPr lang="sk-SK" sz="1400" b="1" dirty="0" smtClean="0">
              <a:solidFill>
                <a:srgbClr val="00B050"/>
              </a:solidFill>
            </a:endParaRPr>
          </a:p>
          <a:p>
            <a:r>
              <a:rPr lang="sk-SK" sz="2600" b="1" dirty="0" smtClean="0"/>
              <a:t>Vedia vykonať </a:t>
            </a:r>
            <a:r>
              <a:rPr lang="sk-SK" sz="2600" b="1" dirty="0"/>
              <a:t>kontrolu chybové hlásenia všetkých systémov riadenia jednotlivých obvodov cestných </a:t>
            </a:r>
            <a:r>
              <a:rPr lang="sk-SK" sz="2600" b="1" dirty="0" smtClean="0"/>
              <a:t>motorových vozidiel</a:t>
            </a:r>
          </a:p>
          <a:p>
            <a:endParaRPr lang="sk-SK" b="1" dirty="0"/>
          </a:p>
          <a:p>
            <a:r>
              <a:rPr lang="sk-SK" sz="2600" b="1" dirty="0" smtClean="0"/>
              <a:t>Vedia ako rozoberať a recyklovať automobil</a:t>
            </a:r>
          </a:p>
          <a:p>
            <a:endParaRPr lang="sk-SK" b="1" dirty="0"/>
          </a:p>
          <a:p>
            <a:r>
              <a:rPr lang="sk-SK" sz="2600" b="1" dirty="0" smtClean="0"/>
              <a:t>Poznajú spôsoby opravy motorových člnov</a:t>
            </a:r>
          </a:p>
          <a:p>
            <a:endParaRPr lang="sk-SK" b="1" dirty="0"/>
          </a:p>
          <a:p>
            <a:r>
              <a:rPr lang="sk-SK" b="1" dirty="0" smtClean="0"/>
              <a:t>Získali základné zručnosti vo zváraní, vedenia motorky a automobilu</a:t>
            </a:r>
            <a:endParaRPr lang="sk-SK" sz="2600" b="1" dirty="0"/>
          </a:p>
        </p:txBody>
      </p:sp>
    </p:spTree>
    <p:extLst>
      <p:ext uri="{BB962C8B-B14F-4D97-AF65-F5344CB8AC3E}">
        <p14:creationId xmlns:p14="http://schemas.microsoft.com/office/powerpoint/2010/main" val="38515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755576" y="2060848"/>
            <a:ext cx="7632848" cy="44644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sz="3200" b="1" dirty="0" smtClean="0">
                <a:solidFill>
                  <a:srgbClr val="00B050"/>
                </a:solidFill>
              </a:rPr>
              <a:t>Pedagógovia získali vedomosti:</a:t>
            </a:r>
          </a:p>
          <a:p>
            <a:pPr marL="0" indent="0">
              <a:buNone/>
            </a:pPr>
            <a:endParaRPr lang="sk-SK" sz="2800" b="1" dirty="0">
              <a:solidFill>
                <a:srgbClr val="00B050"/>
              </a:solidFill>
            </a:endParaRPr>
          </a:p>
          <a:p>
            <a:r>
              <a:rPr lang="sk-SK" b="1" dirty="0"/>
              <a:t>V</a:t>
            </a:r>
            <a:r>
              <a:rPr lang="sk-SK" b="1" dirty="0" smtClean="0"/>
              <a:t>edia </a:t>
            </a:r>
            <a:r>
              <a:rPr lang="sk-SK" b="1" dirty="0"/>
              <a:t>popísať inovatívne metódy </a:t>
            </a:r>
            <a:r>
              <a:rPr lang="sk-SK" b="1" dirty="0" smtClean="0"/>
              <a:t>vyučovania, </a:t>
            </a:r>
            <a:r>
              <a:rPr lang="pt-BR" b="1" dirty="0"/>
              <a:t>ktoré chcú implementovať do vyučovania svojich predmetov a </a:t>
            </a:r>
            <a:r>
              <a:rPr lang="pt-BR" b="1" dirty="0" smtClean="0"/>
              <a:t>počas</a:t>
            </a:r>
            <a:r>
              <a:rPr lang="sk-SK" b="1" dirty="0" smtClean="0"/>
              <a:t> praxe</a:t>
            </a:r>
          </a:p>
          <a:p>
            <a:endParaRPr lang="sk-SK" b="1" dirty="0"/>
          </a:p>
          <a:p>
            <a:r>
              <a:rPr lang="sk-SK" b="1" dirty="0"/>
              <a:t>V</a:t>
            </a:r>
            <a:r>
              <a:rPr lang="sk-SK" b="1" dirty="0" smtClean="0"/>
              <a:t>edia </a:t>
            </a:r>
            <a:r>
              <a:rPr lang="sk-SK" b="1" dirty="0"/>
              <a:t>vymenovať postupy ktoré si osvojili pri vyučovaní a v </a:t>
            </a:r>
            <a:r>
              <a:rPr lang="sk-SK" b="1" dirty="0" smtClean="0"/>
              <a:t>praxi počas mobility</a:t>
            </a:r>
          </a:p>
          <a:p>
            <a:endParaRPr lang="sk-SK" b="1" dirty="0"/>
          </a:p>
          <a:p>
            <a:r>
              <a:rPr lang="sk-SK" b="1" dirty="0" smtClean="0"/>
              <a:t>Poznajú </a:t>
            </a:r>
            <a:r>
              <a:rPr lang="sk-SK" b="1" dirty="0"/>
              <a:t>postup vyučovania pri praktickom výcviku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907976" y="485056"/>
            <a:ext cx="6781800" cy="1024136"/>
          </a:xfrm>
          <a:prstGeom prst="rect">
            <a:avLst/>
          </a:prstGeom>
        </p:spPr>
        <p:txBody>
          <a:bodyPr bIns="91440" anchor="b" anchorCtr="0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smtClean="0">
                <a:solidFill>
                  <a:srgbClr val="7030A0"/>
                </a:solidFill>
              </a:rPr>
              <a:t>Vzdelávacie výstupy pedagógov</a:t>
            </a:r>
            <a:endParaRPr lang="sk-SK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1024136"/>
          </a:xfrm>
        </p:spPr>
        <p:txBody>
          <a:bodyPr/>
          <a:lstStyle/>
          <a:p>
            <a:r>
              <a:rPr lang="sk-SK" dirty="0" smtClean="0"/>
              <a:t>Vzdelávacie výstupy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755576" y="1700808"/>
            <a:ext cx="7632848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b="1" dirty="0" smtClean="0">
                <a:solidFill>
                  <a:srgbClr val="00B050"/>
                </a:solidFill>
              </a:rPr>
              <a:t>Pedagógovia získali zručnosti:</a:t>
            </a:r>
          </a:p>
          <a:p>
            <a:pPr marL="0" indent="0">
              <a:buNone/>
            </a:pPr>
            <a:endParaRPr lang="sk-SK" sz="2800" b="1" dirty="0">
              <a:solidFill>
                <a:srgbClr val="00B050"/>
              </a:solidFill>
            </a:endParaRPr>
          </a:p>
          <a:p>
            <a:r>
              <a:rPr lang="sk-SK" b="1" dirty="0"/>
              <a:t>V</a:t>
            </a:r>
            <a:r>
              <a:rPr lang="sk-SK" b="1" dirty="0" smtClean="0"/>
              <a:t>edia </a:t>
            </a:r>
            <a:r>
              <a:rPr lang="sk-SK" b="1" dirty="0"/>
              <a:t>zrealizovať výučbu s použitím inovatívnych metód a </a:t>
            </a:r>
            <a:r>
              <a:rPr lang="sk-SK" b="1" dirty="0" smtClean="0"/>
              <a:t>postupov</a:t>
            </a:r>
          </a:p>
          <a:p>
            <a:endParaRPr lang="sk-SK" b="1" dirty="0"/>
          </a:p>
          <a:p>
            <a:r>
              <a:rPr lang="sk-SK" b="1" dirty="0" smtClean="0"/>
              <a:t>Vedia </a:t>
            </a:r>
            <a:r>
              <a:rPr lang="sk-SK" b="1" dirty="0"/>
              <a:t>navrhnúť zmeny do </a:t>
            </a:r>
            <a:r>
              <a:rPr lang="sk-SK" b="1" dirty="0" err="1"/>
              <a:t>ŠkVP</a:t>
            </a:r>
            <a:r>
              <a:rPr lang="sk-SK" b="1" dirty="0"/>
              <a:t> </a:t>
            </a:r>
            <a:r>
              <a:rPr lang="sk-SK" b="1" dirty="0" smtClean="0"/>
              <a:t> odborných predmetov </a:t>
            </a:r>
            <a:r>
              <a:rPr lang="sk-SK" b="1" dirty="0"/>
              <a:t>na základe porovnania učebných osnov </a:t>
            </a:r>
            <a:r>
              <a:rPr lang="sk-SK" b="1" dirty="0" smtClean="0"/>
              <a:t>a skúseností </a:t>
            </a:r>
            <a:r>
              <a:rPr lang="sk-SK" b="1" dirty="0"/>
              <a:t>získaných z mobility v partnerskej </a:t>
            </a:r>
            <a:r>
              <a:rPr lang="sk-SK" b="1" dirty="0" smtClean="0"/>
              <a:t>školy a na základe pozorovania potrieb zamestnávateľov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3264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1024136"/>
          </a:xfrm>
        </p:spPr>
        <p:txBody>
          <a:bodyPr/>
          <a:lstStyle/>
          <a:p>
            <a:r>
              <a:rPr lang="sk-SK" dirty="0" smtClean="0"/>
              <a:t>Mobility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755576" y="1556792"/>
            <a:ext cx="7632848" cy="4608512"/>
          </a:xfrm>
        </p:spPr>
        <p:txBody>
          <a:bodyPr>
            <a:normAutofit lnSpcReduction="10000"/>
          </a:bodyPr>
          <a:lstStyle/>
          <a:p>
            <a:r>
              <a:rPr lang="sk-SK" b="1" dirty="0" smtClean="0"/>
              <a:t>Pre </a:t>
            </a:r>
            <a:r>
              <a:rPr lang="sk-SK" b="1" dirty="0"/>
              <a:t>pedagógov sme pripravili aktivitu odborná príprava zamestnancov (A2) v rozsahu 5 dní + 2 dni cesta. </a:t>
            </a:r>
            <a:endParaRPr lang="sk-SK" b="1" dirty="0" smtClean="0"/>
          </a:p>
          <a:p>
            <a:pPr marL="0" indent="0">
              <a:buNone/>
            </a:pPr>
            <a:r>
              <a:rPr lang="sk-SK" dirty="0" smtClean="0"/>
              <a:t>pre 4 pedagógov</a:t>
            </a:r>
            <a:endParaRPr lang="sk-SK" dirty="0"/>
          </a:p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</a:rPr>
              <a:t>Strední odborná škola a Strední odborné učilište, </a:t>
            </a:r>
            <a:r>
              <a:rPr lang="sk-SK" b="1" dirty="0" smtClean="0">
                <a:solidFill>
                  <a:srgbClr val="FF0000"/>
                </a:solidFill>
              </a:rPr>
              <a:t>Hradec </a:t>
            </a:r>
            <a:r>
              <a:rPr lang="sk-SK" b="1" dirty="0" err="1" smtClean="0">
                <a:solidFill>
                  <a:srgbClr val="FF0000"/>
                </a:solidFill>
              </a:rPr>
              <a:t>Kralové</a:t>
            </a:r>
            <a:r>
              <a:rPr lang="sk-SK" dirty="0"/>
              <a:t>, </a:t>
            </a:r>
            <a:r>
              <a:rPr lang="sk-SK" dirty="0" smtClean="0"/>
              <a:t> </a:t>
            </a:r>
            <a:r>
              <a:rPr lang="sk-SK" dirty="0" err="1" smtClean="0"/>
              <a:t>Vocelova</a:t>
            </a:r>
            <a:r>
              <a:rPr lang="sk-SK" dirty="0" smtClean="0"/>
              <a:t> </a:t>
            </a:r>
            <a:r>
              <a:rPr lang="sk-SK" dirty="0"/>
              <a:t>1338, Hradec Králové, Česká republika</a:t>
            </a:r>
          </a:p>
          <a:p>
            <a:endParaRPr lang="sk-SK" b="1" dirty="0" smtClean="0"/>
          </a:p>
          <a:p>
            <a:pPr marL="0" indent="0">
              <a:buNone/>
            </a:pPr>
            <a:r>
              <a:rPr lang="sk-SK" dirty="0" smtClean="0"/>
              <a:t>pre </a:t>
            </a:r>
            <a:r>
              <a:rPr lang="sk-SK" dirty="0"/>
              <a:t>2 pedagógov</a:t>
            </a:r>
          </a:p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</a:rPr>
              <a:t>AUTO EŠPANDR, autoservis Praha 10, Daliborova 834/20, 102 00 Praha 15</a:t>
            </a:r>
            <a:endParaRPr lang="sk-SK" dirty="0">
              <a:solidFill>
                <a:srgbClr val="FF0000"/>
              </a:solidFill>
            </a:endParaRPr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8482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1024136"/>
          </a:xfrm>
        </p:spPr>
        <p:txBody>
          <a:bodyPr/>
          <a:lstStyle/>
          <a:p>
            <a:r>
              <a:rPr lang="sk-SK" dirty="0" smtClean="0"/>
              <a:t>Ciele projektu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755576" y="1556792"/>
            <a:ext cx="7632848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>
                <a:solidFill>
                  <a:srgbClr val="00B050"/>
                </a:solidFill>
              </a:rPr>
              <a:t>Cieľ 1</a:t>
            </a:r>
            <a:endParaRPr lang="sk-SK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k-SK" b="1" dirty="0"/>
              <a:t> 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 </a:t>
            </a:r>
          </a:p>
          <a:p>
            <a:pPr marL="0" indent="0">
              <a:buNone/>
            </a:pPr>
            <a:r>
              <a:rPr lang="sk-SK" b="1" dirty="0"/>
              <a:t>Rozvoj odborných skúseností žiakov pri oprave a recyklácii automobilov a nadobudnutie zručností na moderných strojoch pre odbory 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117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1024136"/>
          </a:xfrm>
        </p:spPr>
        <p:txBody>
          <a:bodyPr/>
          <a:lstStyle/>
          <a:p>
            <a:r>
              <a:rPr lang="sk-SK" dirty="0" smtClean="0"/>
              <a:t>Ciele projektu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755576" y="1556792"/>
            <a:ext cx="7632848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>
                <a:solidFill>
                  <a:srgbClr val="00B050"/>
                </a:solidFill>
              </a:rPr>
              <a:t>Cieľ 2</a:t>
            </a:r>
            <a:endParaRPr lang="sk-SK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k-SK" b="1" dirty="0"/>
              <a:t> </a:t>
            </a:r>
            <a:endParaRPr lang="sk-SK" dirty="0"/>
          </a:p>
          <a:p>
            <a:pPr marL="0" indent="0">
              <a:buNone/>
            </a:pPr>
            <a:r>
              <a:rPr lang="sk-SK" b="1" dirty="0"/>
              <a:t>U pedagógov posilniť schopnosť vyučovať o nových technológiách v automobilovom priemysle, spoznať a vedieť využívať inovačné metódy a mať spôsobilosť implementovať skúsenosti do učebných osnov a </a:t>
            </a:r>
            <a:r>
              <a:rPr lang="sk-SK" b="1" dirty="0" err="1"/>
              <a:t>ŠkVP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93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1024136"/>
          </a:xfrm>
        </p:spPr>
        <p:txBody>
          <a:bodyPr/>
          <a:lstStyle/>
          <a:p>
            <a:r>
              <a:rPr lang="sk-SK" dirty="0" smtClean="0"/>
              <a:t>Príprava účastníkov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755576" y="1556792"/>
            <a:ext cx="7632848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5900" b="1" dirty="0" smtClean="0">
                <a:solidFill>
                  <a:srgbClr val="FF0000"/>
                </a:solidFill>
              </a:rPr>
              <a:t>Žiaci</a:t>
            </a:r>
          </a:p>
          <a:p>
            <a:pPr marL="0" indent="0">
              <a:buNone/>
            </a:pPr>
            <a:endParaRPr lang="sk-SK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800" dirty="0">
                <a:solidFill>
                  <a:srgbClr val="00B050"/>
                </a:solidFill>
              </a:rPr>
              <a:t>Informačný </a:t>
            </a:r>
            <a:r>
              <a:rPr lang="sk-SK" sz="2800" dirty="0" smtClean="0">
                <a:solidFill>
                  <a:srgbClr val="00B050"/>
                </a:solidFill>
              </a:rPr>
              <a:t>seminár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rgbClr val="00B050"/>
                </a:solidFill>
              </a:rPr>
              <a:t>Administratívna príprava</a:t>
            </a:r>
            <a:endParaRPr lang="sk-SK" sz="2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k-SK" sz="2800" dirty="0" err="1" smtClean="0">
                <a:solidFill>
                  <a:srgbClr val="00B050"/>
                </a:solidFill>
              </a:rPr>
              <a:t>Interkulturálna</a:t>
            </a:r>
            <a:r>
              <a:rPr lang="sk-SK" sz="2800" dirty="0" smtClean="0">
                <a:solidFill>
                  <a:srgbClr val="00B050"/>
                </a:solidFill>
              </a:rPr>
              <a:t> príprava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95527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1024136"/>
          </a:xfrm>
        </p:spPr>
        <p:txBody>
          <a:bodyPr/>
          <a:lstStyle/>
          <a:p>
            <a:r>
              <a:rPr lang="sk-SK" dirty="0" smtClean="0"/>
              <a:t>Príprava účastníkov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755576" y="1556792"/>
            <a:ext cx="7632848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5900" b="1" dirty="0" smtClean="0">
                <a:solidFill>
                  <a:srgbClr val="FF0000"/>
                </a:solidFill>
              </a:rPr>
              <a:t>Pedagógovia</a:t>
            </a:r>
          </a:p>
          <a:p>
            <a:pPr marL="0" indent="0">
              <a:buNone/>
            </a:pPr>
            <a:endParaRPr lang="sk-SK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800" dirty="0">
                <a:solidFill>
                  <a:srgbClr val="00B050"/>
                </a:solidFill>
              </a:rPr>
              <a:t>Informačný seminár </a:t>
            </a:r>
          </a:p>
          <a:p>
            <a:pPr marL="0" indent="0">
              <a:buNone/>
            </a:pPr>
            <a:r>
              <a:rPr lang="sk-SK" sz="2800" dirty="0">
                <a:solidFill>
                  <a:srgbClr val="00B050"/>
                </a:solidFill>
              </a:rPr>
              <a:t>Administratívna príprava</a:t>
            </a:r>
          </a:p>
          <a:p>
            <a:pPr marL="0" indent="0">
              <a:buNone/>
            </a:pPr>
            <a:r>
              <a:rPr lang="sk-SK" sz="2800" dirty="0">
                <a:solidFill>
                  <a:srgbClr val="00B050"/>
                </a:solidFill>
              </a:rPr>
              <a:t>Metodika a didaktika výučby</a:t>
            </a:r>
          </a:p>
          <a:p>
            <a:pPr marL="0" indent="0">
              <a:buNone/>
            </a:pPr>
            <a:r>
              <a:rPr lang="sk-SK" sz="2800" dirty="0" err="1">
                <a:solidFill>
                  <a:srgbClr val="00B050"/>
                </a:solidFill>
              </a:rPr>
              <a:t>Interkulturálna</a:t>
            </a:r>
            <a:r>
              <a:rPr lang="sk-SK" sz="2800" dirty="0">
                <a:solidFill>
                  <a:srgbClr val="00B050"/>
                </a:solidFill>
              </a:rPr>
              <a:t> príprava</a:t>
            </a:r>
          </a:p>
        </p:txBody>
      </p:sp>
    </p:spTree>
    <p:extLst>
      <p:ext uri="{BB962C8B-B14F-4D97-AF65-F5344CB8AC3E}">
        <p14:creationId xmlns:p14="http://schemas.microsoft.com/office/powerpoint/2010/main" val="26023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08920"/>
            <a:ext cx="6781800" cy="1024136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Aktivity projektu</a:t>
            </a:r>
            <a:br>
              <a:rPr lang="sk-SK" dirty="0" smtClean="0">
                <a:solidFill>
                  <a:srgbClr val="FF0000"/>
                </a:solidFill>
              </a:rPr>
            </a:br>
            <a:r>
              <a:rPr lang="sk-SK" b="1" dirty="0">
                <a:solidFill>
                  <a:srgbClr val="00B050"/>
                </a:solidFill>
              </a:rPr>
              <a:t>STŘEDNÍ ODBORNÁ ŠKOLA A STŘEDNÍ ODBORNÉ UČILIŠTĚ, HRADEC KRÁLOVÉ, VOCELOVA 1338, 50002 HRADEC KRÁLOVÉ</a:t>
            </a:r>
            <a:r>
              <a:rPr lang="sk-SK" dirty="0"/>
              <a:t/>
            </a:r>
            <a:br>
              <a:rPr lang="sk-SK" dirty="0"/>
            </a:b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83568" y="3861048"/>
            <a:ext cx="7920880" cy="2388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V projekte sme zvolili aktivity: krátkodobá mobilita pre 12 učiacich sa v OVP priamo v dielňach a autoservise partnerskej škole a pre 4 pedagógov aktivitu odborná príprava zamestnancov na teoretickom a praktickom vyučovaní odborných predmetov v dňoch 07.11 - 18.11. 2022.</a:t>
            </a:r>
          </a:p>
          <a:p>
            <a:pPr marL="0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25509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766" y="437892"/>
            <a:ext cx="6781800" cy="1024136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Aktivity projektu - žiaci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62620" y="1556792"/>
            <a:ext cx="5328592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Účastníci boli zaradení na jednotlivé pracoviská do dielní. Pred praxou v dielni absolvovali teoretickú prípravu, kde prebrali technologické procesy, súčiastky, postup prác s diagnostickými prístrojmi a aj školenie BOZP. Teoretická príprava bola potrebná, pretože žiaci museli byť zaškolení na prácu s novými zariadeniami a museli spoznať aké výstupy zo strojov a zariadení majú očakávať.</a:t>
            </a:r>
          </a:p>
          <a:p>
            <a:pPr marL="0" indent="0">
              <a:buNone/>
            </a:pPr>
            <a:endParaRPr lang="sk-SK" dirty="0" smtClean="0"/>
          </a:p>
        </p:txBody>
      </p:sp>
      <p:pic>
        <p:nvPicPr>
          <p:cNvPr id="7" name="Obráze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49960"/>
            <a:ext cx="3305810" cy="2479040"/>
          </a:xfrm>
          <a:prstGeom prst="rect">
            <a:avLst/>
          </a:prstGeom>
        </p:spPr>
      </p:pic>
      <p:pic>
        <p:nvPicPr>
          <p:cNvPr id="9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0985" y="4094781"/>
            <a:ext cx="2939163" cy="232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ajetok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1076</TotalTime>
  <Words>881</Words>
  <Application>Microsoft Office PowerPoint</Application>
  <PresentationFormat>Prezentácia na obrazovke (4:3)</PresentationFormat>
  <Paragraphs>130</Paragraphs>
  <Slides>27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29" baseType="lpstr">
      <vt:lpstr>Majetok</vt:lpstr>
      <vt:lpstr>Dokument</vt:lpstr>
      <vt:lpstr>KA 122 – mobilita učiacich sa zamestnancov OVP</vt:lpstr>
      <vt:lpstr>Mobility</vt:lpstr>
      <vt:lpstr>Mobility</vt:lpstr>
      <vt:lpstr>Ciele projektu</vt:lpstr>
      <vt:lpstr>Ciele projektu</vt:lpstr>
      <vt:lpstr>Príprava účastníkov</vt:lpstr>
      <vt:lpstr>Príprava účastníkov</vt:lpstr>
      <vt:lpstr>Aktivity projektu STŘEDNÍ ODBORNÁ ŠKOLA A STŘEDNÍ ODBORNÉ UČILIŠTĚ, HRADEC KRÁLOVÉ, VOCELOVA 1338, 50002 HRADEC KRÁLOVÉ </vt:lpstr>
      <vt:lpstr>Aktivity projektu - žiaci</vt:lpstr>
      <vt:lpstr>Aktivity projektu - žiaci</vt:lpstr>
      <vt:lpstr>Aktivity projektu - žiaci</vt:lpstr>
      <vt:lpstr>Aktivity projektu - pedagógovia</vt:lpstr>
      <vt:lpstr>Aktivity projektu - pedagógovia</vt:lpstr>
      <vt:lpstr>Aktivity projektu - pedagógovia</vt:lpstr>
      <vt:lpstr>Aktivity projektu AUTOSERVIS AUTO EŠPANDR, autoservis Praha 10, Daliborova 834/20, 102 00 Praha 15  </vt:lpstr>
      <vt:lpstr>Aktivity projektu AUTOSERVIS AUTO EŠPANDR, autoservis Praha 10, Daliborova 834/20, 102 00 Praha 15  </vt:lpstr>
      <vt:lpstr>Aktivity projektu - žiaci</vt:lpstr>
      <vt:lpstr>Aktivity projektu - žiaci</vt:lpstr>
      <vt:lpstr>Aktivity projektu - pedagógovia</vt:lpstr>
      <vt:lpstr>Aktivity projektu - pedagógovia</vt:lpstr>
      <vt:lpstr>Aktivity projektu - pedagógovia</vt:lpstr>
      <vt:lpstr>Vzdelávacie výstupy žiakov</vt:lpstr>
      <vt:lpstr>Prezentácia programu PowerPoint</vt:lpstr>
      <vt:lpstr>Prezentácia programu PowerPoint</vt:lpstr>
      <vt:lpstr>Prezentácia programu PowerPoint</vt:lpstr>
      <vt:lpstr>Prezentácia programu PowerPoint</vt:lpstr>
      <vt:lpstr>Vzdelávacie výstupy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 102 – mobilita učiacich sa zamestnancov OVP</dc:title>
  <dc:creator>ProBook</dc:creator>
  <cp:lastModifiedBy>Malecova</cp:lastModifiedBy>
  <cp:revision>41</cp:revision>
  <dcterms:created xsi:type="dcterms:W3CDTF">2020-05-07T14:49:21Z</dcterms:created>
  <dcterms:modified xsi:type="dcterms:W3CDTF">2023-08-08T06:23:21Z</dcterms:modified>
</cp:coreProperties>
</file>