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16"/>
  </p:notesMasterIdLst>
  <p:sldIdLst>
    <p:sldId id="256" r:id="rId2"/>
    <p:sldId id="295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8" r:id="rId12"/>
    <p:sldId id="306" r:id="rId13"/>
    <p:sldId id="307" r:id="rId14"/>
    <p:sldId id="29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941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8F88-E820-446B-91C3-4B7C94F67E15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81D75-8BC5-418A-B91D-35EFE76AD9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385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81D75-8BC5-418A-B91D-35EFE76AD94B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75126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81D75-8BC5-418A-B91D-35EFE76AD94B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442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81D75-8BC5-418A-B91D-35EFE76AD94B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394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81D75-8BC5-418A-B91D-35EFE76AD94B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512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6594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713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839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772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1323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116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7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316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909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sk-S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65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sk-S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182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0B597FB-F969-4C2F-81DB-2B908FE5E8AA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104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712967" cy="3600399"/>
          </a:xfrm>
        </p:spPr>
        <p:txBody>
          <a:bodyPr>
            <a:normAutofit fontScale="90000"/>
          </a:bodyPr>
          <a:lstStyle/>
          <a:p>
            <a:pPr algn="l">
              <a:tabLst>
                <a:tab pos="2068513" algn="l"/>
              </a:tabLst>
            </a:pPr>
            <a:r>
              <a:rPr lang="sk-SK" sz="2000" b="1" dirty="0"/>
              <a:t>KA122 - Mobilita učiacich sa a zamestnancov v OVP</a:t>
            </a:r>
            <a:br>
              <a:rPr lang="sk-SK" sz="2000" dirty="0"/>
            </a:br>
            <a:r>
              <a:rPr lang="sk-SK" sz="2000" b="1" dirty="0"/>
              <a:t>Projekt:  Odbornosť a zručnosť</a:t>
            </a:r>
            <a:br>
              <a:rPr lang="sk-SK" sz="2000" b="1" dirty="0"/>
            </a:br>
            <a:br>
              <a:rPr lang="sk-SK" sz="2000" b="1" dirty="0"/>
            </a:br>
            <a:br>
              <a:rPr lang="sk-SK" sz="2000" dirty="0"/>
            </a:br>
            <a:r>
              <a:rPr lang="sk-SK" sz="2000" dirty="0"/>
              <a:t>Prijímateľ projektu: </a:t>
            </a:r>
            <a:r>
              <a:rPr lang="sk-SK" sz="2000" b="1" dirty="0"/>
              <a:t>Stredná odborná škola                </a:t>
            </a:r>
            <a:br>
              <a:rPr lang="sk-SK" sz="2000" b="1" dirty="0"/>
            </a:br>
            <a:r>
              <a:rPr lang="sk-SK" sz="2000" b="1" dirty="0"/>
              <a:t>                                dopravná Rosinská 3126/2 </a:t>
            </a:r>
            <a:br>
              <a:rPr lang="sk-SK" sz="2000" b="1" dirty="0"/>
            </a:br>
            <a:r>
              <a:rPr lang="sk-SK" sz="2000" b="1" dirty="0"/>
              <a:t>	                              010 08 Žilina</a:t>
            </a:r>
            <a:br>
              <a:rPr lang="sk-SK" sz="2000" b="1" dirty="0"/>
            </a:br>
            <a:r>
              <a:rPr lang="sk-SK" sz="2000" dirty="0"/>
              <a:t>Miesto pobytu:         </a:t>
            </a:r>
            <a:r>
              <a:rPr lang="sk-SK" sz="2000" b="1" dirty="0"/>
              <a:t>AUTO EŠPANDR autoservis </a:t>
            </a:r>
            <a:br>
              <a:rPr lang="sk-SK" sz="2000" b="1" dirty="0"/>
            </a:br>
            <a:r>
              <a:rPr lang="sk-SK" sz="2000" b="1" dirty="0"/>
              <a:t>                                Praha 10, Daliborova834/20, </a:t>
            </a:r>
            <a:br>
              <a:rPr lang="sk-SK" sz="2000" b="1" dirty="0"/>
            </a:br>
            <a:r>
              <a:rPr lang="sk-SK" sz="2000" b="1" dirty="0"/>
              <a:t>                                102 00 Praha 15, Česká republika</a:t>
            </a:r>
            <a:br>
              <a:rPr lang="sk-SK" sz="2000" b="1" dirty="0"/>
            </a:br>
            <a:br>
              <a:rPr lang="sk-SK" sz="2000" dirty="0"/>
            </a:br>
            <a:r>
              <a:rPr lang="sk-SK" sz="2000" dirty="0"/>
              <a:t>Dátum pobytu</a:t>
            </a:r>
            <a:r>
              <a:rPr lang="sk-SK" sz="2000" b="1" dirty="0"/>
              <a:t>:         01.05 – 12.05-2023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9478" y="4725144"/>
            <a:ext cx="7776864" cy="1584176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  <a:p>
            <a:endParaRPr lang="sk-SK" dirty="0"/>
          </a:p>
          <a:p>
            <a:pPr algn="l"/>
            <a:r>
              <a:rPr lang="sk-SK" sz="9600" b="1" dirty="0">
                <a:solidFill>
                  <a:srgbClr val="FF0000"/>
                </a:solidFill>
              </a:rPr>
              <a:t>Účastník: Matej Mešina</a:t>
            </a:r>
            <a:endParaRPr lang="sk-SK" sz="7400" b="1" dirty="0">
              <a:solidFill>
                <a:srgbClr val="FF0000"/>
              </a:solidFill>
            </a:endParaRPr>
          </a:p>
          <a:p>
            <a:pPr algn="l"/>
            <a:endParaRPr lang="sk-SK" sz="7400" b="1" dirty="0">
              <a:solidFill>
                <a:srgbClr val="FF0000"/>
              </a:solidFill>
            </a:endParaRPr>
          </a:p>
          <a:p>
            <a:pPr algn="l"/>
            <a:r>
              <a:rPr lang="fr-FR" sz="4800" b="1" dirty="0">
                <a:solidFill>
                  <a:schemeClr val="tx1"/>
                </a:solidFill>
              </a:rPr>
              <a:t>Za obsah zodpovedá autor a Európska komisia ani národná agentúra nenesú zodpovednosť za použitie týchto informácií</a:t>
            </a:r>
            <a:endParaRPr lang="sk-SK" sz="4800" b="1" dirty="0">
              <a:solidFill>
                <a:schemeClr val="tx1"/>
              </a:solidFill>
            </a:endParaRPr>
          </a:p>
          <a:p>
            <a:r>
              <a:rPr lang="sk-SK" dirty="0"/>
              <a:t> </a:t>
            </a:r>
          </a:p>
          <a:p>
            <a:pPr algn="l"/>
            <a:endParaRPr lang="sk-SK" dirty="0"/>
          </a:p>
        </p:txBody>
      </p:sp>
      <p:pic>
        <p:nvPicPr>
          <p:cNvPr id="1026" name="Obrázok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79986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53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C8D85-3784-D970-BFC5-D0FF00990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Utorok-09.05.2023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0ACF68A-16EE-2F0C-2356-B09E0A883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259" y="2737129"/>
            <a:ext cx="3202673" cy="1073293"/>
          </a:xfrm>
        </p:spPr>
        <p:txBody>
          <a:bodyPr/>
          <a:lstStyle/>
          <a:p>
            <a:endParaRPr lang="sk-SK"/>
          </a:p>
        </p:txBody>
      </p:sp>
      <p:sp>
        <p:nvSpPr>
          <p:cNvPr id="4" name="Pravouhlý trojuholník 3">
            <a:extLst>
              <a:ext uri="{FF2B5EF4-FFF2-40B4-BE49-F238E27FC236}">
                <a16:creationId xmlns:a16="http://schemas.microsoft.com/office/drawing/2014/main" id="{5D36684E-47AC-3C47-EAC9-A88991FB1723}"/>
              </a:ext>
            </a:extLst>
          </p:cNvPr>
          <p:cNvSpPr/>
          <p:nvPr/>
        </p:nvSpPr>
        <p:spPr>
          <a:xfrm>
            <a:off x="1599582" y="942832"/>
            <a:ext cx="773142" cy="1183087"/>
          </a:xfrm>
          <a:prstGeom prst="rt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Pravouhlý trojuholník 4">
            <a:extLst>
              <a:ext uri="{FF2B5EF4-FFF2-40B4-BE49-F238E27FC236}">
                <a16:creationId xmlns:a16="http://schemas.microsoft.com/office/drawing/2014/main" id="{9F5917B1-3538-2332-E363-81B80567FA45}"/>
              </a:ext>
            </a:extLst>
          </p:cNvPr>
          <p:cNvSpPr/>
          <p:nvPr/>
        </p:nvSpPr>
        <p:spPr>
          <a:xfrm rot="10800000">
            <a:off x="6740758" y="974482"/>
            <a:ext cx="773142" cy="1188720"/>
          </a:xfrm>
          <a:prstGeom prst="rt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BA22DDB4-E972-1B73-10D1-DBA40FB46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8" y="2427889"/>
            <a:ext cx="9148568" cy="4097455"/>
          </a:xfrm>
          <a:prstGeom prst="rect">
            <a:avLst/>
          </a:prstGeom>
          <a:solidFill>
            <a:schemeClr val="tx1">
              <a:alpha val="74000"/>
            </a:schemeClr>
          </a:solidFill>
          <a:effectLst>
            <a:outerShdw blurRad="50800" dist="50800" dir="5400000" sx="90000" sy="90000" algn="ctr" rotWithShape="0">
              <a:srgbClr val="000000"/>
            </a:outerShdw>
          </a:effec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BB09AB9-4ADC-5D45-B907-568A0C81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329" y="2499821"/>
            <a:ext cx="1921133" cy="34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B97DD93F-AB0D-EE31-F1DD-20AC23AC2689}"/>
              </a:ext>
            </a:extLst>
          </p:cNvPr>
          <p:cNvSpPr txBox="1"/>
          <p:nvPr/>
        </p:nvSpPr>
        <p:spPr>
          <a:xfrm>
            <a:off x="174607" y="2484362"/>
            <a:ext cx="468052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Dnes nás čakala návšteva v Strednej škole v  Prahe 15. Ukazovali nám nové priestory zrekonštruovanej školy a mali sme možnosť vidieť ako prebieha výučba u nich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38E50EE-F8E1-55BE-398F-8D8BE218A500}"/>
              </a:ext>
            </a:extLst>
          </p:cNvPr>
          <p:cNvSpPr txBox="1"/>
          <p:nvPr/>
        </p:nvSpPr>
        <p:spPr>
          <a:xfrm>
            <a:off x="174607" y="3810422"/>
            <a:ext cx="468052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Po návšteve sme sa presunuli do centra mesta kde sme šli do Národného múzea v Prahe, v ktorom sme videli prehistorické zvieratá a rôzne mineráli a umenie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32E7D3A4-3A11-5422-B679-7681D76C07FD}"/>
              </a:ext>
            </a:extLst>
          </p:cNvPr>
          <p:cNvSpPr txBox="1"/>
          <p:nvPr/>
        </p:nvSpPr>
        <p:spPr>
          <a:xfrm>
            <a:off x="174607" y="5070281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Po múzeu sme šli  na prechádzku         na Karlúv most až k Pražskému hradu kde sme mali možnosť vidieť interiér Chrámu SV. Víta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8FD70D14-7E88-08CB-2F3A-60B25B3C804B}"/>
              </a:ext>
            </a:extLst>
          </p:cNvPr>
          <p:cNvSpPr txBox="1"/>
          <p:nvPr/>
        </p:nvSpPr>
        <p:spPr>
          <a:xfrm>
            <a:off x="174607" y="6114984"/>
            <a:ext cx="590465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 : Návšteva Pražského hradu </a:t>
            </a: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B655D342-10B4-E7EB-257D-B0E99D2E1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918" y="2639862"/>
            <a:ext cx="1548620" cy="323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2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4A26EC-1C13-A455-7D1F-3AFEE8D2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Streda-10.05.2023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F0F37CA-32BF-C79E-8976-E7B4BD2B9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Pravouhlý trojuholník 3">
            <a:extLst>
              <a:ext uri="{FF2B5EF4-FFF2-40B4-BE49-F238E27FC236}">
                <a16:creationId xmlns:a16="http://schemas.microsoft.com/office/drawing/2014/main" id="{8B9AFAA7-0B79-B44A-0BC9-6EB97BE83395}"/>
              </a:ext>
            </a:extLst>
          </p:cNvPr>
          <p:cNvSpPr/>
          <p:nvPr/>
        </p:nvSpPr>
        <p:spPr>
          <a:xfrm>
            <a:off x="1599582" y="942832"/>
            <a:ext cx="773142" cy="1183087"/>
          </a:xfrm>
          <a:prstGeom prst="rtTriangle">
            <a:avLst/>
          </a:prstGeom>
          <a:solidFill>
            <a:srgbClr val="941C97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Pravouhlý trojuholník 4">
            <a:extLst>
              <a:ext uri="{FF2B5EF4-FFF2-40B4-BE49-F238E27FC236}">
                <a16:creationId xmlns:a16="http://schemas.microsoft.com/office/drawing/2014/main" id="{F7F2912E-C0D1-A1E8-D481-2B3D16FC0F11}"/>
              </a:ext>
            </a:extLst>
          </p:cNvPr>
          <p:cNvSpPr/>
          <p:nvPr/>
        </p:nvSpPr>
        <p:spPr>
          <a:xfrm rot="10800000">
            <a:off x="6764813" y="972694"/>
            <a:ext cx="773142" cy="1188720"/>
          </a:xfrm>
          <a:prstGeom prst="rtTriangle">
            <a:avLst/>
          </a:prstGeom>
          <a:solidFill>
            <a:srgbClr val="941C97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583B98-E111-9F59-6034-64965146D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65" y="2304800"/>
            <a:ext cx="9150465" cy="424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F589BD0E-FEC7-A337-3EB4-703043B3D3BB}"/>
              </a:ext>
            </a:extLst>
          </p:cNvPr>
          <p:cNvSpPr txBox="1"/>
          <p:nvPr/>
        </p:nvSpPr>
        <p:spPr>
          <a:xfrm>
            <a:off x="166244" y="2333161"/>
            <a:ext cx="4469401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Ráno sme pokračovali v našej exkurzii po škole ale tentoraz na praxi, kde nám ukázali ich vlastnú Stanicu technickej kontroly a celé stredisko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1D43167-CC9B-E64A-A4CC-11AF385C7369}"/>
              </a:ext>
            </a:extLst>
          </p:cNvPr>
          <p:cNvSpPr txBox="1"/>
          <p:nvPr/>
        </p:nvSpPr>
        <p:spPr>
          <a:xfrm>
            <a:off x="166245" y="3574061"/>
            <a:ext cx="4469401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Po návšteve sme sa premiestnili do Technického múzea kde sme mali možnosť vidieť vývoj cestovného ruchu a mnoho ďalšieho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1D6DEFE-956A-C26B-00EE-B51B4028B406}"/>
              </a:ext>
            </a:extLst>
          </p:cNvPr>
          <p:cNvSpPr txBox="1"/>
          <p:nvPr/>
        </p:nvSpPr>
        <p:spPr>
          <a:xfrm>
            <a:off x="174607" y="4851232"/>
            <a:ext cx="4469401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 poobedných hodinách sme sa pomocou Lanovky dostali na vyhliadku Petřin z ktorej je najkrajší výhľad na Prahu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62837C78-673C-752D-E20E-7ACAD15BB156}"/>
              </a:ext>
            </a:extLst>
          </p:cNvPr>
          <p:cNvSpPr txBox="1"/>
          <p:nvPr/>
        </p:nvSpPr>
        <p:spPr>
          <a:xfrm>
            <a:off x="221237" y="5962919"/>
            <a:ext cx="442277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dňa: Výhľad na Prahu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FF930C0-FA57-42DB-7D80-3B87C545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481" y="2416688"/>
            <a:ext cx="1365497" cy="202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8684CDB-A923-DB73-4CE7-3F6BBF60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202" y="2428528"/>
            <a:ext cx="2395758" cy="202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FE9CF4E-CAA6-057B-E3DD-EF0735D5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35" y="5013176"/>
            <a:ext cx="2495152" cy="14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C75A44-6629-DF67-8FAD-752EF9C1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950" y="4453151"/>
            <a:ext cx="1118185" cy="202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60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D8227-75D4-EC21-C769-9CDFB595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Štvrtok-11.05.2023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A44A11-EF4B-EFCC-0654-F1C489DED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Pravouhlý trojuholník 3">
            <a:extLst>
              <a:ext uri="{FF2B5EF4-FFF2-40B4-BE49-F238E27FC236}">
                <a16:creationId xmlns:a16="http://schemas.microsoft.com/office/drawing/2014/main" id="{76107B9B-1392-FB1A-742F-39D5DC3274E7}"/>
              </a:ext>
            </a:extLst>
          </p:cNvPr>
          <p:cNvSpPr/>
          <p:nvPr/>
        </p:nvSpPr>
        <p:spPr>
          <a:xfrm>
            <a:off x="1599582" y="942832"/>
            <a:ext cx="773142" cy="1183087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Pravouhlý trojuholník 4">
            <a:extLst>
              <a:ext uri="{FF2B5EF4-FFF2-40B4-BE49-F238E27FC236}">
                <a16:creationId xmlns:a16="http://schemas.microsoft.com/office/drawing/2014/main" id="{003605E4-2B57-A1B4-4C08-F031F8BD6F5B}"/>
              </a:ext>
            </a:extLst>
          </p:cNvPr>
          <p:cNvSpPr/>
          <p:nvPr/>
        </p:nvSpPr>
        <p:spPr>
          <a:xfrm rot="10800000">
            <a:off x="6764813" y="964692"/>
            <a:ext cx="773142" cy="1188720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058" name="Picture 10" descr="Nie je k dispozícii žiadny popis.">
            <a:extLst>
              <a:ext uri="{FF2B5EF4-FFF2-40B4-BE49-F238E27FC236}">
                <a16:creationId xmlns:a16="http://schemas.microsoft.com/office/drawing/2014/main" id="{D370E8CB-97C3-67F7-E5B0-B934EAA9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11028"/>
            <a:ext cx="9144000" cy="414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5504018F-E66B-5422-FB87-9DFBA96A5E81}"/>
              </a:ext>
            </a:extLst>
          </p:cNvPr>
          <p:cNvSpPr txBox="1"/>
          <p:nvPr/>
        </p:nvSpPr>
        <p:spPr>
          <a:xfrm>
            <a:off x="179512" y="5740028"/>
            <a:ext cx="669674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dňa:  Veterán Škoda Ferat z filmu – Upír z </a:t>
            </a:r>
            <a:r>
              <a:rPr lang="sk-SK" dirty="0" err="1">
                <a:solidFill>
                  <a:schemeClr val="bg1"/>
                </a:solidFill>
              </a:rPr>
              <a:t>Feratu</a:t>
            </a:r>
            <a:r>
              <a:rPr lang="sk-SK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A02FD479-1914-D3B3-4C98-D472170C840C}"/>
              </a:ext>
            </a:extLst>
          </p:cNvPr>
          <p:cNvSpPr txBox="1"/>
          <p:nvPr/>
        </p:nvSpPr>
        <p:spPr>
          <a:xfrm>
            <a:off x="179512" y="4766237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Najviac sa mi páčil prototyp novej Škody-Vision- RS, ktorý ukazuje akým smerom sa chce značka posúvať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DE97E52E-0D41-3C1B-8499-C2BD63E13E1E}"/>
              </a:ext>
            </a:extLst>
          </p:cNvPr>
          <p:cNvSpPr txBox="1"/>
          <p:nvPr/>
        </p:nvSpPr>
        <p:spPr>
          <a:xfrm>
            <a:off x="179512" y="3696479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 rámci prehliadky sme mali návštevu automobilky kde sme mohli vidieť ako sa vyrábajú elektromobily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C0D12F83-18E1-6361-F842-D2837C29C3CB}"/>
              </a:ext>
            </a:extLst>
          </p:cNvPr>
          <p:cNvSpPr txBox="1"/>
          <p:nvPr/>
        </p:nvSpPr>
        <p:spPr>
          <a:xfrm>
            <a:off x="179512" y="2424900"/>
            <a:ext cx="468052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Dnes sme boli v Mladé Boleslave v múzeu škody kde sme mali prehliadku múze spojenú s archívom konceptov, ktoré sa nikdy nedostali do výroby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7396DC7C-E52F-78E4-6AAF-A3E143A2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942" y="2458412"/>
            <a:ext cx="1845910" cy="32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FB6FC5E0-F4AE-0D44-0EA1-9ADC08C8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694" y="2458411"/>
            <a:ext cx="1817525" cy="323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E1BD47-D1FE-9E3F-9309-1547B363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Piatok-12.05.2023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8633417-6F87-33E9-E180-177DA53CB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Pravouhlý trojuholník 3">
            <a:extLst>
              <a:ext uri="{FF2B5EF4-FFF2-40B4-BE49-F238E27FC236}">
                <a16:creationId xmlns:a16="http://schemas.microsoft.com/office/drawing/2014/main" id="{76AA9CB0-48A5-71F5-3323-8CBC97D44ADE}"/>
              </a:ext>
            </a:extLst>
          </p:cNvPr>
          <p:cNvSpPr/>
          <p:nvPr/>
        </p:nvSpPr>
        <p:spPr>
          <a:xfrm>
            <a:off x="1599582" y="942832"/>
            <a:ext cx="773142" cy="1183087"/>
          </a:xfrm>
          <a:prstGeom prst="rtTriangle">
            <a:avLst/>
          </a:prstGeom>
          <a:solidFill>
            <a:srgbClr val="66CCFF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Pravouhlý trojuholník 4">
            <a:extLst>
              <a:ext uri="{FF2B5EF4-FFF2-40B4-BE49-F238E27FC236}">
                <a16:creationId xmlns:a16="http://schemas.microsoft.com/office/drawing/2014/main" id="{C8E80F27-EB62-E6F0-2144-2BDF0D0D30E2}"/>
              </a:ext>
            </a:extLst>
          </p:cNvPr>
          <p:cNvSpPr/>
          <p:nvPr/>
        </p:nvSpPr>
        <p:spPr>
          <a:xfrm rot="10800000">
            <a:off x="6747316" y="956898"/>
            <a:ext cx="773142" cy="1188720"/>
          </a:xfrm>
          <a:prstGeom prst="rtTriangle">
            <a:avLst/>
          </a:prstGeom>
          <a:solidFill>
            <a:srgbClr val="66CCFF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E37C5C-A7DF-BC75-D351-EB9C57090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3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76873"/>
            <a:ext cx="9144000" cy="4104456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D8CAC9D-3533-BB0A-D7DA-925D6F5B4556}"/>
              </a:ext>
            </a:extLst>
          </p:cNvPr>
          <p:cNvSpPr txBox="1"/>
          <p:nvPr/>
        </p:nvSpPr>
        <p:spPr>
          <a:xfrm>
            <a:off x="166244" y="2302496"/>
            <a:ext cx="4837804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Posledný deň nás čakala návšteva vrakoviska neďaleko Prahy kde pre nás mali majitelia pripravené autá, ktoré bolo nutné zdemontovať do posledného dielu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1118ED6-5AFB-C1D2-DDBD-648284EC9437}"/>
              </a:ext>
            </a:extLst>
          </p:cNvPr>
          <p:cNvSpPr txBox="1"/>
          <p:nvPr/>
        </p:nvSpPr>
        <p:spPr>
          <a:xfrm>
            <a:off x="166244" y="3578302"/>
            <a:ext cx="483780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Rozdelili sme sa do tímov po troch a každý robil niečo iné. Ja som rozoberal alternátor pri ktorom som pochopil ako funguje jeho princíp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CABFAF5-4E1B-1D66-C396-BF671A4A04D1}"/>
              </a:ext>
            </a:extLst>
          </p:cNvPr>
          <p:cNvSpPr txBox="1"/>
          <p:nvPr/>
        </p:nvSpPr>
        <p:spPr>
          <a:xfrm>
            <a:off x="166244" y="4632107"/>
            <a:ext cx="483780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Pri západe slnka sme si spravili opekanie pri ohni a rozprávali sme sa o Erasme a zážitkoch, ktoré sme tu zažili </a:t>
            </a:r>
          </a:p>
        </p:txBody>
      </p:sp>
      <p:pic>
        <p:nvPicPr>
          <p:cNvPr id="1028" name="Picture 4" descr="Nie je k dispozícii žiadny popis.">
            <a:extLst>
              <a:ext uri="{FF2B5EF4-FFF2-40B4-BE49-F238E27FC236}">
                <a16:creationId xmlns:a16="http://schemas.microsoft.com/office/drawing/2014/main" id="{F3B117B9-1692-DCFD-75B3-99F494B30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1279" y="3189364"/>
            <a:ext cx="2356722" cy="31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E510FBF-602A-8292-A6A8-F7FA9B75E892}"/>
              </a:ext>
            </a:extLst>
          </p:cNvPr>
          <p:cNvSpPr txBox="1"/>
          <p:nvPr/>
        </p:nvSpPr>
        <p:spPr>
          <a:xfrm>
            <a:off x="179512" y="5740028"/>
            <a:ext cx="483780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dňa: Atmosféra pri ohni</a:t>
            </a:r>
          </a:p>
        </p:txBody>
      </p:sp>
      <p:pic>
        <p:nvPicPr>
          <p:cNvPr id="1030" name="Picture 6" descr="Nie je k dispozícii žiadny popis.">
            <a:extLst>
              <a:ext uri="{FF2B5EF4-FFF2-40B4-BE49-F238E27FC236}">
                <a16:creationId xmlns:a16="http://schemas.microsoft.com/office/drawing/2014/main" id="{7A61DCC7-F806-CC67-63DB-2D60AFCB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1320" y="4296478"/>
            <a:ext cx="1563638" cy="20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677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75423-6229-49D2-86E6-E732E309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sk-SK" sz="2800" dirty="0">
                <a:solidFill>
                  <a:srgbClr val="FF0000"/>
                </a:solidFill>
              </a:rPr>
              <a:t>Záverečné zhrnutie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359074-1800-4641-A848-49FC815C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05295"/>
            <a:ext cx="8640960" cy="6021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000" b="1" dirty="0"/>
              <a:t>Na Erasme som sa naučil množstvo nových a užitočných vecí.</a:t>
            </a:r>
          </a:p>
          <a:p>
            <a:pPr marL="0" indent="0">
              <a:buNone/>
            </a:pPr>
            <a:r>
              <a:rPr lang="sk-SK" sz="2000" b="1" dirty="0"/>
              <a:t>Čo sa týka praxe, Naučil som niečo nové o autách a ako ich opravovať</a:t>
            </a:r>
          </a:p>
          <a:p>
            <a:pPr marL="0" indent="0">
              <a:buNone/>
            </a:pPr>
            <a:r>
              <a:rPr lang="sk-SK" sz="2000" b="1" dirty="0"/>
              <a:t>Mohol som si vyskúšať prácu na nových strojoch ako je napr. diagnostika</a:t>
            </a:r>
          </a:p>
          <a:p>
            <a:pPr marL="0" indent="0">
              <a:buNone/>
            </a:pPr>
            <a:r>
              <a:rPr lang="sk-SK" sz="2000" b="1" dirty="0"/>
              <a:t>Spoznal som veľa nových ľudí zo školy aj z praxe.</a:t>
            </a:r>
          </a:p>
          <a:p>
            <a:pPr marL="0" indent="0">
              <a:buNone/>
            </a:pPr>
            <a:r>
              <a:rPr lang="sk-SK" sz="2000" b="1" dirty="0"/>
              <a:t>Majstri a učitelia boli skvelí, starali sa o nás, mali s nami pochopenie a nemali problém odpovedať na všetky naše otázky.</a:t>
            </a:r>
          </a:p>
          <a:p>
            <a:pPr marL="0" indent="0">
              <a:buNone/>
            </a:pPr>
            <a:r>
              <a:rPr lang="sk-SK" sz="2000" b="1" dirty="0"/>
              <a:t>Naučil som sa efektívnejšie hospodáriť a šetriť s peniazmi</a:t>
            </a:r>
          </a:p>
          <a:p>
            <a:pPr marL="0" indent="0">
              <a:buNone/>
            </a:pPr>
            <a:r>
              <a:rPr lang="sk-SK" sz="2000" b="1" dirty="0"/>
              <a:t>Som za to rád a verím, že mi to uľahčí si pracovať s peniazmi</a:t>
            </a:r>
          </a:p>
          <a:p>
            <a:pPr marL="0" indent="0">
              <a:buNone/>
            </a:pPr>
            <a:r>
              <a:rPr lang="sk-SK" sz="2000" b="1" dirty="0"/>
              <a:t>Taktiež som vďačný, že som mal možnosť spoznať svojich spolužiakov o ktorých som do Erasmu nevedel že chodia na našu školu-</a:t>
            </a:r>
          </a:p>
          <a:p>
            <a:pPr marL="0" indent="0">
              <a:buNone/>
            </a:pPr>
            <a:r>
              <a:rPr lang="sk-SK" sz="2000" b="1" dirty="0"/>
              <a:t>Spoznal som Hlavné mesto a naučil som sa v ňom orientovať bez mapy</a:t>
            </a:r>
          </a:p>
          <a:p>
            <a:pPr marL="0" indent="0">
              <a:buNone/>
            </a:pPr>
            <a:r>
              <a:rPr lang="sk-SK" sz="2000" b="1" dirty="0"/>
              <a:t>Som veľmi rád, že som si mohol zdokonaliť Češtinu a naučiť sa nové slová</a:t>
            </a:r>
          </a:p>
          <a:p>
            <a:pPr marL="0" indent="0">
              <a:buNone/>
            </a:pPr>
            <a:r>
              <a:rPr lang="sk-SK" sz="2000" b="1" dirty="0"/>
              <a:t>Som vďačný, že som sa mohol zúčastniť projektu Erasmu, zažiť nové veci a spoznať lepšie </a:t>
            </a:r>
            <a:r>
              <a:rPr lang="sk-SK" sz="2000" b="1" dirty="0" err="1"/>
              <a:t>svojích</a:t>
            </a:r>
            <a:r>
              <a:rPr lang="sk-SK" sz="2000" b="1" dirty="0"/>
              <a:t> spolužiakov a Prahu. </a:t>
            </a: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>
              <a:buFontTx/>
              <a:buChar char="-"/>
            </a:pPr>
            <a:endParaRPr lang="sk-SK" sz="2000" dirty="0"/>
          </a:p>
          <a:p>
            <a:pPr>
              <a:buFontTx/>
              <a:buChar char="-"/>
            </a:pPr>
            <a:endParaRPr lang="sk-SK" sz="2000" dirty="0"/>
          </a:p>
        </p:txBody>
      </p:sp>
      <p:graphicFrame>
        <p:nvGraphicFramePr>
          <p:cNvPr id="4" name="Zástupný objekt pre obsah 7">
            <a:extLst>
              <a:ext uri="{FF2B5EF4-FFF2-40B4-BE49-F238E27FC236}">
                <a16:creationId xmlns:a16="http://schemas.microsoft.com/office/drawing/2014/main" id="{BA8000FD-7DB9-46F0-8B43-32203CD96D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728075"/>
              </p:ext>
            </p:extLst>
          </p:nvPr>
        </p:nvGraphicFramePr>
        <p:xfrm>
          <a:off x="6444208" y="0"/>
          <a:ext cx="4967362" cy="773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59285" imgH="896748" progId="Word.Document.12">
                  <p:embed/>
                </p:oleObj>
              </mc:Choice>
              <mc:Fallback>
                <p:oleObj name="Document" r:id="rId3" imgW="5759285" imgH="8967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4208" y="0"/>
                        <a:ext cx="4967362" cy="773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9249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14C0B24-51AE-19C2-F589-7C21A8CF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602" y="408321"/>
            <a:ext cx="5937755" cy="1188720"/>
          </a:xfrm>
        </p:spPr>
        <p:txBody>
          <a:bodyPr/>
          <a:lstStyle/>
          <a:p>
            <a:r>
              <a:rPr lang="sk-SK" dirty="0"/>
              <a:t>Pondelok-01.05.2023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359074-1800-4641-A848-49FC815C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8840"/>
            <a:ext cx="8640960" cy="6021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pPr>
              <a:buFontTx/>
              <a:buChar char="-"/>
            </a:pPr>
            <a:endParaRPr lang="sk-SK" sz="2000" dirty="0"/>
          </a:p>
          <a:p>
            <a:pPr>
              <a:buFontTx/>
              <a:buChar char="-"/>
            </a:pPr>
            <a:endParaRPr lang="sk-SK" sz="2000" dirty="0"/>
          </a:p>
        </p:txBody>
      </p:sp>
      <p:pic>
        <p:nvPicPr>
          <p:cNvPr id="28674" name="Picture 2" descr="Nie je k dispozícii žiadny popis.">
            <a:extLst>
              <a:ext uri="{FF2B5EF4-FFF2-40B4-BE49-F238E27FC236}">
                <a16:creationId xmlns:a16="http://schemas.microsoft.com/office/drawing/2014/main" id="{FAE2C239-AE17-5649-2680-3B8BC987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26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47970"/>
            <a:ext cx="9144000" cy="43613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C433DA8-5BDA-DC5C-5F76-6E304D601848}"/>
              </a:ext>
            </a:extLst>
          </p:cNvPr>
          <p:cNvSpPr txBox="1"/>
          <p:nvPr/>
        </p:nvSpPr>
        <p:spPr>
          <a:xfrm>
            <a:off x="175393" y="2274350"/>
            <a:ext cx="46805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Prvý deň sme začali s prechádzkou na vyhliadku, kde sme videli okolie hotela a krásy prírody.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833FD6B-DC97-7263-5871-FA2EC5D55DE3}"/>
              </a:ext>
            </a:extLst>
          </p:cNvPr>
          <p:cNvSpPr txBox="1"/>
          <p:nvPr/>
        </p:nvSpPr>
        <p:spPr>
          <a:xfrm>
            <a:off x="175393" y="3155140"/>
            <a:ext cx="46805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Po obede sme mali outdoorový program kde sme si mohli vyskúšať rôzne vodné športy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6B4D66FC-2DC6-6768-F3BD-17048D8AC55D}"/>
              </a:ext>
            </a:extLst>
          </p:cNvPr>
          <p:cNvSpPr txBox="1"/>
          <p:nvPr/>
        </p:nvSpPr>
        <p:spPr>
          <a:xfrm>
            <a:off x="175393" y="3916191"/>
            <a:ext cx="468052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Keď sme sa všetci dobrovoľno-nedobrovoľne okúpali na nás čakala  výdatná večera a po nej sme šli ,,páliť čarodejnice´´ a mali sme možnosť opekať pri ohni. Bola to výborná možnosť nato, aby sme sa spoznali ako kolektív.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6DDFDB11-3D54-230E-2752-85323EC1B7B4}"/>
              </a:ext>
            </a:extLst>
          </p:cNvPr>
          <p:cNvSpPr txBox="1"/>
          <p:nvPr/>
        </p:nvSpPr>
        <p:spPr>
          <a:xfrm>
            <a:off x="175393" y="5571800"/>
            <a:ext cx="583676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dňa: Naučil som sa udržať stabilitu na paddleboarde.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131BAE7A-E443-BEBA-72D8-60933006DD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356" y="1991879"/>
            <a:ext cx="1711643" cy="3273564"/>
          </a:xfrm>
          <a:prstGeom prst="rect">
            <a:avLst/>
          </a:prstGeom>
        </p:spPr>
      </p:pic>
      <p:sp>
        <p:nvSpPr>
          <p:cNvPr id="16" name="Pravouhlý trojuholník 15">
            <a:extLst>
              <a:ext uri="{FF2B5EF4-FFF2-40B4-BE49-F238E27FC236}">
                <a16:creationId xmlns:a16="http://schemas.microsoft.com/office/drawing/2014/main" id="{C66EDB6E-C1E2-93EA-A815-1CAF7D771FAA}"/>
              </a:ext>
            </a:extLst>
          </p:cNvPr>
          <p:cNvSpPr/>
          <p:nvPr/>
        </p:nvSpPr>
        <p:spPr>
          <a:xfrm>
            <a:off x="1494602" y="408321"/>
            <a:ext cx="773142" cy="1183087"/>
          </a:xfrm>
          <a:prstGeom prst="rtTriangl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7" name="Pravouhlý trojuholník 16">
            <a:extLst>
              <a:ext uri="{FF2B5EF4-FFF2-40B4-BE49-F238E27FC236}">
                <a16:creationId xmlns:a16="http://schemas.microsoft.com/office/drawing/2014/main" id="{2A087111-528F-8741-BF1B-7D186EDF683E}"/>
              </a:ext>
            </a:extLst>
          </p:cNvPr>
          <p:cNvSpPr/>
          <p:nvPr/>
        </p:nvSpPr>
        <p:spPr>
          <a:xfrm rot="10800000">
            <a:off x="6659215" y="408321"/>
            <a:ext cx="773142" cy="1188720"/>
          </a:xfrm>
          <a:prstGeom prst="rtTriangl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050" name="Picture 2" descr="Nie je k dispozícii žiadny popis.">
            <a:extLst>
              <a:ext uri="{FF2B5EF4-FFF2-40B4-BE49-F238E27FC236}">
                <a16:creationId xmlns:a16="http://schemas.microsoft.com/office/drawing/2014/main" id="{4CD1DB33-276A-EAE1-4830-5BF3EE03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017" y="4149080"/>
            <a:ext cx="1397340" cy="186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82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C0955B-460B-51C8-789C-558ED467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83" y="523612"/>
            <a:ext cx="5937755" cy="1188720"/>
          </a:xfrm>
        </p:spPr>
        <p:txBody>
          <a:bodyPr/>
          <a:lstStyle/>
          <a:p>
            <a:r>
              <a:rPr lang="sk-SK" dirty="0"/>
              <a:t>Utorok-02.05.2023</a:t>
            </a:r>
          </a:p>
        </p:txBody>
      </p:sp>
      <p:sp>
        <p:nvSpPr>
          <p:cNvPr id="4" name="Pravouhlý trojuholník 3">
            <a:extLst>
              <a:ext uri="{FF2B5EF4-FFF2-40B4-BE49-F238E27FC236}">
                <a16:creationId xmlns:a16="http://schemas.microsoft.com/office/drawing/2014/main" id="{413A7734-98E7-D2D6-3178-4D7DBC47951E}"/>
              </a:ext>
            </a:extLst>
          </p:cNvPr>
          <p:cNvSpPr/>
          <p:nvPr/>
        </p:nvSpPr>
        <p:spPr>
          <a:xfrm>
            <a:off x="1579884" y="529245"/>
            <a:ext cx="773142" cy="1183087"/>
          </a:xfrm>
          <a:prstGeom prst="rtTriangle">
            <a:avLst/>
          </a:prstGeom>
          <a:solidFill>
            <a:srgbClr val="002060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Pravouhlý trojuholník 4">
            <a:extLst>
              <a:ext uri="{FF2B5EF4-FFF2-40B4-BE49-F238E27FC236}">
                <a16:creationId xmlns:a16="http://schemas.microsoft.com/office/drawing/2014/main" id="{6605743D-1657-7C8F-CD0F-943576BC7DAA}"/>
              </a:ext>
            </a:extLst>
          </p:cNvPr>
          <p:cNvSpPr/>
          <p:nvPr/>
        </p:nvSpPr>
        <p:spPr>
          <a:xfrm rot="10800000">
            <a:off x="6744496" y="533434"/>
            <a:ext cx="773142" cy="1188720"/>
          </a:xfrm>
          <a:prstGeom prst="rtTriangle">
            <a:avLst/>
          </a:prstGeom>
          <a:solidFill>
            <a:srgbClr val="00206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15C8FF-2C6F-0251-18F5-2E2933C64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900"/>
                    </a14:imgEffect>
                    <a14:imgEffect>
                      <a14:saturation sat="60000"/>
                    </a14:imgEffect>
                    <a14:imgEffect>
                      <a14:brightnessContrast bright="-21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13782"/>
            <a:ext cx="9144000" cy="43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0E410A66-5390-C6A2-D079-7AFB8C55525B}"/>
              </a:ext>
            </a:extLst>
          </p:cNvPr>
          <p:cNvSpPr txBox="1"/>
          <p:nvPr/>
        </p:nvSpPr>
        <p:spPr>
          <a:xfrm>
            <a:off x="179512" y="2079459"/>
            <a:ext cx="540060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Dnešný deň začal praxou, kde na nás čakal majster Tom, ktorý nám urobil obhliadku servisu a hovoril, čo nás čaká.  Neskôr nás prekvapil neobvyklou ukážkou odvzdušňovania bŕzd na kamióne.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F5597EE-3106-56CD-A087-B3405E8AC459}"/>
              </a:ext>
            </a:extLst>
          </p:cNvPr>
          <p:cNvSpPr txBox="1"/>
          <p:nvPr/>
        </p:nvSpPr>
        <p:spPr>
          <a:xfrm>
            <a:off x="179512" y="3346759"/>
            <a:ext cx="540060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 poobedných hodinách sme dostali ďalšie prekvapenie v podobe vyhliadkovej jazdy tzv. Tourbusom, kde sme mali možnosť vidieť aj niektoré pamiatky, o ktorých sme doteraz nevedeli.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3B17EB9E-F9D2-5EC5-2004-A34D3CF60F4A}"/>
              </a:ext>
            </a:extLst>
          </p:cNvPr>
          <p:cNvSpPr txBox="1"/>
          <p:nvPr/>
        </p:nvSpPr>
        <p:spPr>
          <a:xfrm>
            <a:off x="179512" y="4731209"/>
            <a:ext cx="540060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Podvečer sme opäť utužili kolektív, kde sme sa vo veľmi príjemnej atmosfére rozprávali na rôzne témy, do ktorých sa zapojili aj učitelia.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481BA03-C286-A8EE-2D33-B62098188B9F}"/>
              </a:ext>
            </a:extLst>
          </p:cNvPr>
          <p:cNvSpPr txBox="1"/>
          <p:nvPr/>
        </p:nvSpPr>
        <p:spPr>
          <a:xfrm>
            <a:off x="179512" y="5805264"/>
            <a:ext cx="612068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dňa: Spoznal som historickú časť Prahy a jej krásy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9DF1430-EA24-5EC2-E985-B6EA662C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704745"/>
            <a:ext cx="1529437" cy="26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E459DA2-57A5-ABBE-C746-76F3F2258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438" y="2227719"/>
            <a:ext cx="1425618" cy="253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545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DA2F93-70D9-C54A-3246-E2ACA43E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620688"/>
            <a:ext cx="5937755" cy="1188720"/>
          </a:xfrm>
        </p:spPr>
        <p:txBody>
          <a:bodyPr/>
          <a:lstStyle/>
          <a:p>
            <a:r>
              <a:rPr lang="sk-SK" dirty="0"/>
              <a:t>Streda-03.05.2023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8F43728-08AA-3632-D18E-5B95E11A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Pravouhlý trojuholník 3">
            <a:extLst>
              <a:ext uri="{FF2B5EF4-FFF2-40B4-BE49-F238E27FC236}">
                <a16:creationId xmlns:a16="http://schemas.microsoft.com/office/drawing/2014/main" id="{CC477DB2-5483-4E59-E76C-B82E88B28864}"/>
              </a:ext>
            </a:extLst>
          </p:cNvPr>
          <p:cNvSpPr/>
          <p:nvPr/>
        </p:nvSpPr>
        <p:spPr>
          <a:xfrm rot="10800000">
            <a:off x="6640269" y="620688"/>
            <a:ext cx="773142" cy="1188720"/>
          </a:xfrm>
          <a:prstGeom prst="rt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Pravouhlý trojuholník 4">
            <a:extLst>
              <a:ext uri="{FF2B5EF4-FFF2-40B4-BE49-F238E27FC236}">
                <a16:creationId xmlns:a16="http://schemas.microsoft.com/office/drawing/2014/main" id="{C8ECD523-E67A-A076-0C1F-134327C84C73}"/>
              </a:ext>
            </a:extLst>
          </p:cNvPr>
          <p:cNvSpPr/>
          <p:nvPr/>
        </p:nvSpPr>
        <p:spPr>
          <a:xfrm>
            <a:off x="1475656" y="620687"/>
            <a:ext cx="773142" cy="1183087"/>
          </a:xfrm>
          <a:prstGeom prst="rt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C29B098D-05F3-4F1A-4409-F542593A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47172"/>
            <a:ext cx="915955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84E41CED-E13D-0EBB-B14D-D8AFBE13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7233" y="4142758"/>
            <a:ext cx="1529558" cy="208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0DE68C40-BAC5-6F95-1E85-223DFEA72D3B}"/>
              </a:ext>
            </a:extLst>
          </p:cNvPr>
          <p:cNvSpPr txBox="1"/>
          <p:nvPr/>
        </p:nvSpPr>
        <p:spPr>
          <a:xfrm>
            <a:off x="131431" y="2284786"/>
            <a:ext cx="468052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Na dnešnej praxi som sa naučil ako sa realizuje proces čistenia chladiacej sústavy vo vznetovom motore, ako sa vyvažujú kolesá na modernej vyvažovačke. V závere som sa tiež naučil ako nastaviť aretáciu dvier. 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BFA7C6FD-3253-353E-62EA-F5FF60CB1BE1}"/>
              </a:ext>
            </a:extLst>
          </p:cNvPr>
          <p:cNvSpPr txBox="1"/>
          <p:nvPr/>
        </p:nvSpPr>
        <p:spPr>
          <a:xfrm>
            <a:off x="143095" y="3889867"/>
            <a:ext cx="4668856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Aj dnešný deň sme mali kultúrnu vložku v podobe návštevy zámku Konopište (16. storočie) a mali sme možnosť vidieť zbierku Svätého Jiřího (2. najväčšia v Európe).</a:t>
            </a:r>
          </a:p>
        </p:txBody>
      </p:sp>
      <p:sp>
        <p:nvSpPr>
          <p:cNvPr id="14" name="AutoShape 2" descr="Nie je k dispozícii žiadny popis.">
            <a:extLst>
              <a:ext uri="{FF2B5EF4-FFF2-40B4-BE49-F238E27FC236}">
                <a16:creationId xmlns:a16="http://schemas.microsoft.com/office/drawing/2014/main" id="{37A09E69-32AB-4366-6769-02D5E5FC42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" name="AutoShape 4" descr="Nie je k dispozícii žiadny popis.">
            <a:extLst>
              <a:ext uri="{FF2B5EF4-FFF2-40B4-BE49-F238E27FC236}">
                <a16:creationId xmlns:a16="http://schemas.microsoft.com/office/drawing/2014/main" id="{E1B05E00-FC7F-0743-5EAA-9F1D56F459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66998" y="2607331"/>
            <a:ext cx="89993" cy="8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0" name="Picture 6" descr="Nie je k dispozícii žiadny popis.">
            <a:extLst>
              <a:ext uri="{FF2B5EF4-FFF2-40B4-BE49-F238E27FC236}">
                <a16:creationId xmlns:a16="http://schemas.microsoft.com/office/drawing/2014/main" id="{9FBE719D-1708-FCCF-5391-B2D9624D0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382" y="2137474"/>
            <a:ext cx="2699792" cy="20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835F8EC8-6924-A7DB-CFE6-249B16CC9228}"/>
              </a:ext>
            </a:extLst>
          </p:cNvPr>
          <p:cNvSpPr txBox="1"/>
          <p:nvPr/>
        </p:nvSpPr>
        <p:spPr>
          <a:xfrm>
            <a:off x="160760" y="5711731"/>
            <a:ext cx="465119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dňa:  Výlet na zámok Konopište</a:t>
            </a:r>
          </a:p>
        </p:txBody>
      </p:sp>
    </p:spTree>
    <p:extLst>
      <p:ext uri="{BB962C8B-B14F-4D97-AF65-F5344CB8AC3E}">
        <p14:creationId xmlns:p14="http://schemas.microsoft.com/office/powerpoint/2010/main" val="17003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8F7A4-9C4A-1BAA-353A-3EF9464A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1" y="765900"/>
            <a:ext cx="5937755" cy="1188720"/>
          </a:xfrm>
        </p:spPr>
        <p:txBody>
          <a:bodyPr/>
          <a:lstStyle/>
          <a:p>
            <a:r>
              <a:rPr lang="sk-SK" dirty="0"/>
              <a:t>Štvrtok-04.05.2023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D52C9-62C2-263A-D0EA-66AB7E99F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025" y="3933132"/>
            <a:ext cx="5685696" cy="2421556"/>
          </a:xfrm>
        </p:spPr>
        <p:txBody>
          <a:bodyPr/>
          <a:lstStyle/>
          <a:p>
            <a:endParaRPr lang="sk-SK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553612-291A-4A86-45C0-26CF96E6B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54" y="2066979"/>
            <a:ext cx="914535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F699283B-EAB2-DCEF-B433-B0D0A1F719E9}"/>
              </a:ext>
            </a:extLst>
          </p:cNvPr>
          <p:cNvSpPr txBox="1"/>
          <p:nvPr/>
        </p:nvSpPr>
        <p:spPr>
          <a:xfrm>
            <a:off x="150631" y="2192963"/>
            <a:ext cx="468052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Hneď z rána sme dostali prezúvačku gúm a mali sme možnosť vyskúšať si prácu s ňou.  Potom nám ukázali ako sa pomocou modernej diagnostiky dá uľahčiť práca a ako sa resetuje servisný limit pomocou nej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72B5853-8DEF-057B-5BD0-02DF7D052C99}"/>
              </a:ext>
            </a:extLst>
          </p:cNvPr>
          <p:cNvSpPr txBox="1"/>
          <p:nvPr/>
        </p:nvSpPr>
        <p:spPr>
          <a:xfrm>
            <a:off x="150631" y="3733708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Po praxi sme sa šli prejsť po okolí Prúhonického parku a po ňom sme mali výdatnú večeru a dezert.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34E4678-638C-D91D-4CF8-5DE505693816}"/>
              </a:ext>
            </a:extLst>
          </p:cNvPr>
          <p:cNvSpPr txBox="1"/>
          <p:nvPr/>
        </p:nvSpPr>
        <p:spPr>
          <a:xfrm>
            <a:off x="150631" y="4740492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Večer sme sa šli previesť na loďke s inštruktorom, ktorý nám dovolil si vyskúšať kormidlovať loď</a:t>
            </a:r>
          </a:p>
        </p:txBody>
      </p:sp>
      <p:pic>
        <p:nvPicPr>
          <p:cNvPr id="7" name="Picture 2" descr="Nie je k dispozícii žiadny popis.">
            <a:extLst>
              <a:ext uri="{FF2B5EF4-FFF2-40B4-BE49-F238E27FC236}">
                <a16:creationId xmlns:a16="http://schemas.microsoft.com/office/drawing/2014/main" id="{14502754-3B08-8324-E67B-567AC530A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2326" y="3774550"/>
            <a:ext cx="1851670" cy="24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8D478B07-B953-79D1-DA50-7C036145088C}"/>
              </a:ext>
            </a:extLst>
          </p:cNvPr>
          <p:cNvSpPr txBox="1"/>
          <p:nvPr/>
        </p:nvSpPr>
        <p:spPr>
          <a:xfrm>
            <a:off x="150631" y="5790657"/>
            <a:ext cx="518935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dňa:  Výlet na Loďke po toku rieky Vltava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E4304B3-ACFC-94F9-A52C-31E82A5F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199" y="2157935"/>
            <a:ext cx="2771797" cy="15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uhlý trojuholník 10">
            <a:extLst>
              <a:ext uri="{FF2B5EF4-FFF2-40B4-BE49-F238E27FC236}">
                <a16:creationId xmlns:a16="http://schemas.microsoft.com/office/drawing/2014/main" id="{1EFFE322-2526-84DF-5B03-F547798CF66B}"/>
              </a:ext>
            </a:extLst>
          </p:cNvPr>
          <p:cNvSpPr/>
          <p:nvPr/>
        </p:nvSpPr>
        <p:spPr>
          <a:xfrm>
            <a:off x="1620479" y="756965"/>
            <a:ext cx="773142" cy="1183087"/>
          </a:xfrm>
          <a:prstGeom prst="rtTriangl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Pravouhlý trojuholník 11">
            <a:extLst>
              <a:ext uri="{FF2B5EF4-FFF2-40B4-BE49-F238E27FC236}">
                <a16:creationId xmlns:a16="http://schemas.microsoft.com/office/drawing/2014/main" id="{87FC0FB1-525A-23AB-552D-5FC9D859284F}"/>
              </a:ext>
            </a:extLst>
          </p:cNvPr>
          <p:cNvSpPr/>
          <p:nvPr/>
        </p:nvSpPr>
        <p:spPr>
          <a:xfrm rot="10800000">
            <a:off x="6748938" y="776619"/>
            <a:ext cx="773142" cy="1188720"/>
          </a:xfrm>
          <a:prstGeom prst="rtTriangl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3504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460FE-F38B-426B-AA36-512BC1E5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45" y="966501"/>
            <a:ext cx="5937755" cy="1188720"/>
          </a:xfrm>
        </p:spPr>
        <p:txBody>
          <a:bodyPr/>
          <a:lstStyle/>
          <a:p>
            <a:r>
              <a:rPr lang="sk-SK" dirty="0"/>
              <a:t>Piatok-05.05.2023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69D70F46-163A-1B2A-2492-39892FE43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Pravouhlý trojuholník 3">
            <a:extLst>
              <a:ext uri="{FF2B5EF4-FFF2-40B4-BE49-F238E27FC236}">
                <a16:creationId xmlns:a16="http://schemas.microsoft.com/office/drawing/2014/main" id="{FA9ACF14-317D-3871-FA7B-AD96E77A325C}"/>
              </a:ext>
            </a:extLst>
          </p:cNvPr>
          <p:cNvSpPr/>
          <p:nvPr/>
        </p:nvSpPr>
        <p:spPr>
          <a:xfrm>
            <a:off x="1599582" y="942832"/>
            <a:ext cx="773142" cy="1183087"/>
          </a:xfrm>
          <a:prstGeom prst="rt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Pravouhlý trojuholník 4">
            <a:extLst>
              <a:ext uri="{FF2B5EF4-FFF2-40B4-BE49-F238E27FC236}">
                <a16:creationId xmlns:a16="http://schemas.microsoft.com/office/drawing/2014/main" id="{8A184C53-C6A3-3DB1-957F-C28B608E0F17}"/>
              </a:ext>
            </a:extLst>
          </p:cNvPr>
          <p:cNvSpPr/>
          <p:nvPr/>
        </p:nvSpPr>
        <p:spPr>
          <a:xfrm rot="10800000">
            <a:off x="6771278" y="977330"/>
            <a:ext cx="773142" cy="1188720"/>
          </a:xfrm>
          <a:prstGeom prst="rt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74" name="Picture 2" descr="Nie je k dispozícii žiadny popis.">
            <a:extLst>
              <a:ext uri="{FF2B5EF4-FFF2-40B4-BE49-F238E27FC236}">
                <a16:creationId xmlns:a16="http://schemas.microsoft.com/office/drawing/2014/main" id="{62E8ED82-F458-3F05-FC42-29B3374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95868FF6-D125-C9F1-7B6E-F0335480FC25}"/>
              </a:ext>
            </a:extLst>
          </p:cNvPr>
          <p:cNvSpPr txBox="1"/>
          <p:nvPr/>
        </p:nvSpPr>
        <p:spPr>
          <a:xfrm>
            <a:off x="144645" y="2343714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Po raňajkách sme šli na prax kde na nás čakalo prekvapenie v podobe veterána BMW na ktorom sme menili uloženia tlmičov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F2D6B7C-C578-237F-73F5-45F077150A60}"/>
              </a:ext>
            </a:extLst>
          </p:cNvPr>
          <p:cNvSpPr txBox="1"/>
          <p:nvPr/>
        </p:nvSpPr>
        <p:spPr>
          <a:xfrm>
            <a:off x="144645" y="3311030"/>
            <a:ext cx="468052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Na praxi som sa naučil meniť Brzdové obloženie a filter peľových častíc. Po ktorom sme mali možnosť umyť auto a vyskúšať si ako sa robí  profesionálny detailing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F581767-7FC4-1BFF-BCFB-0D5C4EFEFDE5}"/>
              </a:ext>
            </a:extLst>
          </p:cNvPr>
          <p:cNvSpPr txBox="1"/>
          <p:nvPr/>
        </p:nvSpPr>
        <p:spPr>
          <a:xfrm>
            <a:off x="134908" y="4591181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Večer sme si dali spoločnú opekačku, kde sme nachystali oheň a pripravili ,, buřty´´ a mali sme pekný večer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E1D4794-1DC5-3F3A-5B20-5C62F6466086}"/>
              </a:ext>
            </a:extLst>
          </p:cNvPr>
          <p:cNvSpPr txBox="1"/>
          <p:nvPr/>
        </p:nvSpPr>
        <p:spPr>
          <a:xfrm>
            <a:off x="179512" y="5738770"/>
            <a:ext cx="518935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dňa: Spievanie pri ohni</a:t>
            </a:r>
          </a:p>
        </p:txBody>
      </p:sp>
      <p:pic>
        <p:nvPicPr>
          <p:cNvPr id="3080" name="Picture 8" descr="Nie je k dispozícii žiadny popis.">
            <a:extLst>
              <a:ext uri="{FF2B5EF4-FFF2-40B4-BE49-F238E27FC236}">
                <a16:creationId xmlns:a16="http://schemas.microsoft.com/office/drawing/2014/main" id="{EE81347C-0FC8-1D05-8793-4CCEA6BE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295" y="2764681"/>
            <a:ext cx="1307178" cy="287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D4F9FA0-6E0E-6D5A-5373-2B1D8B316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174" y="4005064"/>
            <a:ext cx="1303881" cy="231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42E7F66-4DDC-5314-701C-8A571BA4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1210" y="2434537"/>
            <a:ext cx="1319986" cy="234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779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07C14-27DA-C3DE-B294-F7B9EDC3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Sobota-06.05.2023</a:t>
            </a:r>
          </a:p>
        </p:txBody>
      </p:sp>
      <p:sp>
        <p:nvSpPr>
          <p:cNvPr id="4" name="Pravouhlý trojuholník 3">
            <a:extLst>
              <a:ext uri="{FF2B5EF4-FFF2-40B4-BE49-F238E27FC236}">
                <a16:creationId xmlns:a16="http://schemas.microsoft.com/office/drawing/2014/main" id="{F4E5BF5E-89A1-F954-B7F9-D5511713A130}"/>
              </a:ext>
            </a:extLst>
          </p:cNvPr>
          <p:cNvSpPr/>
          <p:nvPr/>
        </p:nvSpPr>
        <p:spPr>
          <a:xfrm>
            <a:off x="1599582" y="942832"/>
            <a:ext cx="773142" cy="1183087"/>
          </a:xfrm>
          <a:prstGeom prst="rt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Pravouhlý trojuholník 4">
            <a:extLst>
              <a:ext uri="{FF2B5EF4-FFF2-40B4-BE49-F238E27FC236}">
                <a16:creationId xmlns:a16="http://schemas.microsoft.com/office/drawing/2014/main" id="{C2BB72BA-D645-3E7C-CCDE-562AAE5F1504}"/>
              </a:ext>
            </a:extLst>
          </p:cNvPr>
          <p:cNvSpPr/>
          <p:nvPr/>
        </p:nvSpPr>
        <p:spPr>
          <a:xfrm rot="10800000">
            <a:off x="6757349" y="978557"/>
            <a:ext cx="773142" cy="1188720"/>
          </a:xfrm>
          <a:prstGeom prst="rt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5DB6FA-3F13-A094-2A4E-8D2B68D44E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13070"/>
            <a:ext cx="9144000" cy="408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595B2691-33C0-E38E-1281-508EDE33C265}"/>
              </a:ext>
            </a:extLst>
          </p:cNvPr>
          <p:cNvSpPr txBox="1"/>
          <p:nvPr/>
        </p:nvSpPr>
        <p:spPr>
          <a:xfrm>
            <a:off x="179512" y="2540748"/>
            <a:ext cx="46805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Dnes sme sa mali nahodiť do Gala pretože nás čakal kultúrny večer v Divadle Broadway v Prahe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0845B864-959C-64EE-5709-395181FD0815}"/>
              </a:ext>
            </a:extLst>
          </p:cNvPr>
          <p:cNvSpPr txBox="1"/>
          <p:nvPr/>
        </p:nvSpPr>
        <p:spPr>
          <a:xfrm>
            <a:off x="179512" y="4033026"/>
            <a:ext cx="46805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Herci predviedli velice kvalitný prednes, od herectva až po samotný spev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FEC8C68F-0E5F-298B-68C2-CBD3F356B354}"/>
              </a:ext>
            </a:extLst>
          </p:cNvPr>
          <p:cNvSpPr txBox="1"/>
          <p:nvPr/>
        </p:nvSpPr>
        <p:spPr>
          <a:xfrm>
            <a:off x="179512" y="4785870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Muzikál bol dojemný a ukázal veľmi peknú myšlienku o tom, aby sme si viac vážili život a blízkych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5533A361-9C0C-CFFD-E8E4-56241C402AC6}"/>
              </a:ext>
            </a:extLst>
          </p:cNvPr>
          <p:cNvSpPr txBox="1"/>
          <p:nvPr/>
        </p:nvSpPr>
        <p:spPr>
          <a:xfrm>
            <a:off x="179512" y="5891948"/>
            <a:ext cx="590465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 : Návšteva divadla Broadway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36C42F6-81AA-7EF8-3D46-CECC53C963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AFCDD2-30F3-A94B-E623-F6CB8C04B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20" y="2604657"/>
            <a:ext cx="1814821" cy="32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3E7DF29-A947-D3D9-DDCE-763CD08B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846" y="2604657"/>
            <a:ext cx="1814821" cy="317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A349ECA6-70A9-5A8C-41A8-2E7A815AEA17}"/>
              </a:ext>
            </a:extLst>
          </p:cNvPr>
          <p:cNvSpPr txBox="1"/>
          <p:nvPr/>
        </p:nvSpPr>
        <p:spPr>
          <a:xfrm>
            <a:off x="179512" y="3274925"/>
            <a:ext cx="46805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 divadle nás čakal muzikál, ktorý obsahoval pesničky od autora Waldemara Matušky</a:t>
            </a:r>
          </a:p>
        </p:txBody>
      </p:sp>
    </p:spTree>
    <p:extLst>
      <p:ext uri="{BB962C8B-B14F-4D97-AF65-F5344CB8AC3E}">
        <p14:creationId xmlns:p14="http://schemas.microsoft.com/office/powerpoint/2010/main" val="356768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1F932-978E-79DA-A86A-1C338AAE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Nedeľa-07.05.2023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C807E5-882D-ACCE-63C4-0FB889639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Pravouhlý trojuholník 3">
            <a:extLst>
              <a:ext uri="{FF2B5EF4-FFF2-40B4-BE49-F238E27FC236}">
                <a16:creationId xmlns:a16="http://schemas.microsoft.com/office/drawing/2014/main" id="{49684F69-C66B-BB21-2FA1-D560877A5AC5}"/>
              </a:ext>
            </a:extLst>
          </p:cNvPr>
          <p:cNvSpPr/>
          <p:nvPr/>
        </p:nvSpPr>
        <p:spPr>
          <a:xfrm>
            <a:off x="1599582" y="942832"/>
            <a:ext cx="773142" cy="1183087"/>
          </a:xfrm>
          <a:prstGeom prst="rt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Pravouhlý trojuholník 4">
            <a:extLst>
              <a:ext uri="{FF2B5EF4-FFF2-40B4-BE49-F238E27FC236}">
                <a16:creationId xmlns:a16="http://schemas.microsoft.com/office/drawing/2014/main" id="{B365B975-33A0-7089-E861-41EBF2B842E2}"/>
              </a:ext>
            </a:extLst>
          </p:cNvPr>
          <p:cNvSpPr/>
          <p:nvPr/>
        </p:nvSpPr>
        <p:spPr>
          <a:xfrm rot="10800000">
            <a:off x="6756247" y="964692"/>
            <a:ext cx="773142" cy="1188720"/>
          </a:xfrm>
          <a:prstGeom prst="rt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D74E85-C257-A420-9FAC-FA8BA0F3C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50" y="2420888"/>
            <a:ext cx="914400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FA2D1F53-7D75-B19D-27B3-9113BB704218}"/>
              </a:ext>
            </a:extLst>
          </p:cNvPr>
          <p:cNvSpPr txBox="1"/>
          <p:nvPr/>
        </p:nvSpPr>
        <p:spPr>
          <a:xfrm>
            <a:off x="179512" y="2681694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Okolo obeda sme sa vybrali na výlet do AquaPalace Praha, ktorý patrí medzi najväčšie aquaparky v Európe.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8EAA6FF-27BD-F737-958B-160706539A77}"/>
              </a:ext>
            </a:extLst>
          </p:cNvPr>
          <p:cNvSpPr txBox="1"/>
          <p:nvPr/>
        </p:nvSpPr>
        <p:spPr>
          <a:xfrm>
            <a:off x="179512" y="3827985"/>
            <a:ext cx="46805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Mali sme možnosť vyskúšať si všetky vodné atrakcie a taktiež množstvo sáun.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EBB4BA9-021C-82AD-B741-6B93662F3979}"/>
              </a:ext>
            </a:extLst>
          </p:cNvPr>
          <p:cNvSpPr txBox="1"/>
          <p:nvPr/>
        </p:nvSpPr>
        <p:spPr>
          <a:xfrm>
            <a:off x="179512" y="4680739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Mne sa najviac páčili sauny kvôli tichu a uvoľneniu.. Najlepšia bola ale sauna Vulkán, ktorá mala teplotu okolo 100 Stupňová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66715F9-0D8B-131F-238A-0CBB9C017007}"/>
              </a:ext>
            </a:extLst>
          </p:cNvPr>
          <p:cNvSpPr txBox="1"/>
          <p:nvPr/>
        </p:nvSpPr>
        <p:spPr>
          <a:xfrm>
            <a:off x="179512" y="6044670"/>
            <a:ext cx="468052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 : Výlet do Aquaparku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C3710B-FB79-E67C-4B30-E4BD827B6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3" y="2480060"/>
            <a:ext cx="2483768" cy="1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e je k dispozícii žiadny popis.">
            <a:extLst>
              <a:ext uri="{FF2B5EF4-FFF2-40B4-BE49-F238E27FC236}">
                <a16:creationId xmlns:a16="http://schemas.microsoft.com/office/drawing/2014/main" id="{1B93DDB4-3384-7C1C-A376-B33F4CB8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3791" y="4249309"/>
            <a:ext cx="3027370" cy="227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718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C5B49-B9AD-7F3B-3495-C239FB52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Pondelok-08.05.2023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153BD8-003A-B9A3-A8E5-AAD967F77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Pravouhlý trojuholník 3">
            <a:extLst>
              <a:ext uri="{FF2B5EF4-FFF2-40B4-BE49-F238E27FC236}">
                <a16:creationId xmlns:a16="http://schemas.microsoft.com/office/drawing/2014/main" id="{31BE7B16-0D7A-EE23-6B53-66C1E55A8CEC}"/>
              </a:ext>
            </a:extLst>
          </p:cNvPr>
          <p:cNvSpPr/>
          <p:nvPr/>
        </p:nvSpPr>
        <p:spPr>
          <a:xfrm>
            <a:off x="1612942" y="949793"/>
            <a:ext cx="773142" cy="1183087"/>
          </a:xfrm>
          <a:prstGeom prst="rt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Pravouhlý trojuholník 4">
            <a:extLst>
              <a:ext uri="{FF2B5EF4-FFF2-40B4-BE49-F238E27FC236}">
                <a16:creationId xmlns:a16="http://schemas.microsoft.com/office/drawing/2014/main" id="{AAC9DD0B-30C5-4AFA-2BA9-36BAC33B352B}"/>
              </a:ext>
            </a:extLst>
          </p:cNvPr>
          <p:cNvSpPr/>
          <p:nvPr/>
        </p:nvSpPr>
        <p:spPr>
          <a:xfrm rot="10800000">
            <a:off x="6757917" y="986552"/>
            <a:ext cx="773142" cy="1188720"/>
          </a:xfrm>
          <a:prstGeom prst="rt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026" name="Picture 2" descr="Nie je k dispozícii žiadny popis.">
            <a:extLst>
              <a:ext uri="{FF2B5EF4-FFF2-40B4-BE49-F238E27FC236}">
                <a16:creationId xmlns:a16="http://schemas.microsoft.com/office/drawing/2014/main" id="{7AD7612C-BA5C-6D1B-FD0D-1898506AA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20" y="2416078"/>
            <a:ext cx="6252734" cy="410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1514C58-A106-9382-4A6C-8D2F8A10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214" y="2416079"/>
            <a:ext cx="2895786" cy="41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6BD4781-2B3E-CD49-D2C5-DF474BCEA17A}"/>
              </a:ext>
            </a:extLst>
          </p:cNvPr>
          <p:cNvSpPr txBox="1"/>
          <p:nvPr/>
        </p:nvSpPr>
        <p:spPr>
          <a:xfrm>
            <a:off x="190424" y="2492465"/>
            <a:ext cx="468052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Dneskajší deň sa niesol v duchu adrenalínu. Čakala nás Program v zábavnom centre TEPfactor blízko dedinky Slapy kde sme ubytovaný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4DCE912-B991-18AB-9CC9-45F3852C1A8A}"/>
              </a:ext>
            </a:extLst>
          </p:cNvPr>
          <p:cNvSpPr txBox="1"/>
          <p:nvPr/>
        </p:nvSpPr>
        <p:spPr>
          <a:xfrm>
            <a:off x="190424" y="3644372"/>
            <a:ext cx="468052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Po tom čo sme sa rozdelili do tímov nás čakal program v podobe silových disciplín a rôznych logických hádanok  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AAB3D93-D6BC-3A8C-88CE-1B5E934181C8}"/>
              </a:ext>
            </a:extLst>
          </p:cNvPr>
          <p:cNvSpPr txBox="1"/>
          <p:nvPr/>
        </p:nvSpPr>
        <p:spPr>
          <a:xfrm>
            <a:off x="190424" y="4609087"/>
            <a:ext cx="468052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 súťaži sme skončili na druhom mieste a odniesol som si nové skúseností a mnoho zážitkov. Večer sme si spravili opekačku a oddychovali po náročnom dni 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15C6BBD-22E9-2AC2-55DB-69F325F0673B}"/>
              </a:ext>
            </a:extLst>
          </p:cNvPr>
          <p:cNvSpPr txBox="1"/>
          <p:nvPr/>
        </p:nvSpPr>
        <p:spPr>
          <a:xfrm>
            <a:off x="190424" y="5885608"/>
            <a:ext cx="590465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Moment dňa :  Návšteva zábavného centra v Slapoch </a:t>
            </a:r>
          </a:p>
        </p:txBody>
      </p:sp>
    </p:spTree>
    <p:extLst>
      <p:ext uri="{BB962C8B-B14F-4D97-AF65-F5344CB8AC3E}">
        <p14:creationId xmlns:p14="http://schemas.microsoft.com/office/powerpoint/2010/main" val="3172631670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1420</TotalTime>
  <Words>1191</Words>
  <Application>Microsoft Office PowerPoint</Application>
  <PresentationFormat>Prezentácia na obrazovke (4:3)</PresentationFormat>
  <Paragraphs>88</Paragraphs>
  <Slides>14</Slides>
  <Notes>4</Notes>
  <HiddenSlides>0</HiddenSlides>
  <MMClips>0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Balík</vt:lpstr>
      <vt:lpstr>Document</vt:lpstr>
      <vt:lpstr>KA122 - Mobilita učiacich sa a zamestnancov v OVP Projekt:  Odbornosť a zručnosť   Prijímateľ projektu: Stredná odborná škola                                                 dopravná Rosinská 3126/2                                 010 08 Žilina Miesto pobytu:         AUTO EŠPANDR autoservis                                  Praha 10, Daliborova834/20,                                  102 00 Praha 15, Česká republika  Dátum pobytu:         01.05 – 12.05-2023</vt:lpstr>
      <vt:lpstr>Pondelok-01.05.2023</vt:lpstr>
      <vt:lpstr>Utorok-02.05.2023</vt:lpstr>
      <vt:lpstr>Streda-03.05.2023</vt:lpstr>
      <vt:lpstr>Štvrtok-04.05.2023</vt:lpstr>
      <vt:lpstr>Piatok-05.05.2023</vt:lpstr>
      <vt:lpstr>Sobota-06.05.2023</vt:lpstr>
      <vt:lpstr>Nedeľa-07.05.2023</vt:lpstr>
      <vt:lpstr>Pondelok-08.05.2023</vt:lpstr>
      <vt:lpstr>Utorok-09.05.2023</vt:lpstr>
      <vt:lpstr>Streda-10.05.2023</vt:lpstr>
      <vt:lpstr>Štvrtok-11.05.2023</vt:lpstr>
      <vt:lpstr>Piatok-12.05.2023</vt:lpstr>
      <vt:lpstr>Záverečné zhrnutie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KA102 - Mobilita učiacich sa a zamestnancov v OVP Projekt:  Podporujeme žiakov   Prijímateľ projektu: Stredná odborná škola dopravná Rosinská cesta 2  010 08 Žilina Miesto pobytu:  Střední odborná škola a Střední odborné učiliště,  Hradec Králové, Vocelova 1338, Hradec Králové,   Česká republika Dátum pobytu:  15.11.-26.11.2021</dc:title>
  <dc:creator>ProBook</dc:creator>
  <cp:lastModifiedBy>Juraj Remenec</cp:lastModifiedBy>
  <cp:revision>91</cp:revision>
  <dcterms:created xsi:type="dcterms:W3CDTF">2021-11-16T15:09:50Z</dcterms:created>
  <dcterms:modified xsi:type="dcterms:W3CDTF">2023-05-23T11:03:49Z</dcterms:modified>
</cp:coreProperties>
</file>