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E5ACE-77E5-4159-B367-D2F7AA4B4164}" v="573" dt="2023-05-03T16:42:33.156"/>
    <p1510:client id="{0DBA96C4-8F8C-4673-AEEA-4A7E8BA04A44}" v="705" dt="2023-05-06T08:48:50.376"/>
    <p1510:client id="{12AEC479-BCE1-4C99-B08A-23B5F236E91B}" v="91" dt="2023-05-12T15:51:02.999"/>
    <p1510:client id="{271360A9-FABC-47A2-852F-0ABFF93A6789}" v="83" dt="2023-05-12T13:05:17.694"/>
    <p1510:client id="{3DB6154C-B361-4B0F-8742-8ABA4DBF2622}" v="13" dt="2023-05-12T13:08:24.284"/>
    <p1510:client id="{54985010-0424-4EB1-9291-EB58BDBFB436}" v="436" dt="2023-05-08T16:13:36.170"/>
    <p1510:client id="{6D5915BF-EF33-46EC-A00F-85911F91A385}" v="253" dt="2023-05-01T19:11:06.343"/>
    <p1510:client id="{78C95C15-F8CC-448A-A7C1-56AA5F825784}" v="422" dt="2023-05-15T10:43:27.538"/>
    <p1510:client id="{A8A729D4-2387-4B09-ACA4-9C767DB6973A}" v="1329" dt="2023-05-12T15:10:59.436"/>
    <p1510:client id="{CD67F7AB-E368-43FF-9A5B-2884BF17CC1F}" v="914" dt="2023-05-06T11:05:20.854"/>
    <p1510:client id="{E618055F-C690-4D4E-B416-721553B830D3}" v="25" dt="2023-05-01T18:32:34.182"/>
    <p1510:client id="{EAC6092C-42D3-47FF-9B1E-71F6F4F9E093}" v="645" dt="2023-05-12T17:37:02.706"/>
    <p1510:client id="{EFC2BC72-040B-4198-9691-ACF14D4540B8}" v="803" dt="2023-05-09T17:57:45.041"/>
    <p1510:client id="{F689E011-DFCA-4A47-955B-6C42DF90ADA5}" v="696" dt="2023-05-11T18:20:57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2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7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5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1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7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1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2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2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657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  <a:p>
            <a:endParaRPr lang="sk-SK"/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5271" y="710921"/>
            <a:ext cx="10578200" cy="604233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sk-SK" sz="6000">
              <a:cs typeface="Calibri"/>
            </a:endParaRPr>
          </a:p>
          <a:p>
            <a:pPr algn="l"/>
            <a:r>
              <a:rPr lang="sk-SK" sz="7200" b="1" dirty="0">
                <a:cs typeface="Calibri"/>
              </a:rPr>
              <a:t>KA122 - Mobilita učiacich sa a zamestnancov v OVP</a:t>
            </a:r>
            <a:br>
              <a:rPr lang="sk-SK" sz="7200" b="1" dirty="0">
                <a:cs typeface="Calibri"/>
              </a:rPr>
            </a:br>
            <a:r>
              <a:rPr lang="sk-SK" sz="7200" b="1" dirty="0">
                <a:cs typeface="Calibri"/>
              </a:rPr>
              <a:t>Projekt:  Odbornosť a zručnosť</a:t>
            </a:r>
            <a:br>
              <a:rPr lang="sk-SK" sz="7200" b="1" dirty="0">
                <a:cs typeface="Calibri"/>
              </a:rPr>
            </a:br>
            <a:r>
              <a:rPr lang="sk-SK" sz="7200" b="1" dirty="0">
                <a:cs typeface="Calibri"/>
              </a:rPr>
              <a:t/>
            </a:r>
            <a:br>
              <a:rPr lang="sk-SK" sz="7200" b="1" dirty="0">
                <a:cs typeface="Calibri"/>
              </a:rPr>
            </a:br>
            <a:r>
              <a:rPr lang="sk-SK" sz="7200" b="1" dirty="0">
                <a:cs typeface="Calibri"/>
              </a:rPr>
              <a:t>Prijímateľ projektu: Stredná odborná škola dopravná </a:t>
            </a:r>
            <a:endParaRPr lang="sk-SK" sz="7200">
              <a:cs typeface="Calibri"/>
            </a:endParaRPr>
          </a:p>
          <a:p>
            <a:pPr algn="l"/>
            <a:r>
              <a:rPr lang="sk-SK" sz="7200" b="1">
                <a:cs typeface="Calibri"/>
              </a:rPr>
              <a:t>                                   Rosinská 3126/2 01008 Žilina</a:t>
            </a:r>
            <a:r>
              <a:rPr lang="sk-SK" sz="7200" b="1" dirty="0">
                <a:cs typeface="Calibri"/>
              </a:rPr>
              <a:t/>
            </a:r>
            <a:br>
              <a:rPr lang="sk-SK" sz="7200" b="1" dirty="0">
                <a:cs typeface="Calibri"/>
              </a:rPr>
            </a:br>
            <a:r>
              <a:rPr lang="sk-SK" sz="7200" b="1" dirty="0">
                <a:cs typeface="Calibri"/>
              </a:rPr>
              <a:t/>
            </a:r>
            <a:br>
              <a:rPr lang="sk-SK" sz="7200" b="1" dirty="0">
                <a:cs typeface="Calibri"/>
              </a:rPr>
            </a:br>
            <a:r>
              <a:rPr lang="sk-SK" sz="7200" b="1" dirty="0">
                <a:cs typeface="Calibri"/>
              </a:rPr>
              <a:t>Miesto pobytu: AUTO EŠPANDR, autoservis </a:t>
            </a:r>
            <a:endParaRPr lang="sk-SK" sz="7200" dirty="0">
              <a:cs typeface="Calibri"/>
            </a:endParaRPr>
          </a:p>
          <a:p>
            <a:pPr algn="l"/>
            <a:r>
              <a:rPr lang="sk-SK" sz="7200" b="1" dirty="0">
                <a:cs typeface="Calibri"/>
              </a:rPr>
              <a:t>                           Praha 10, Daliborova 834/20, 102 00 Praha 15, Česká republika</a:t>
            </a:r>
            <a:br>
              <a:rPr lang="sk-SK" sz="7200" b="1" dirty="0">
                <a:cs typeface="Calibri"/>
              </a:rPr>
            </a:br>
            <a:r>
              <a:rPr lang="sk-SK" sz="7200" b="1" dirty="0">
                <a:cs typeface="Calibri"/>
              </a:rPr>
              <a:t/>
            </a:r>
            <a:br>
              <a:rPr lang="sk-SK" sz="7200" b="1" dirty="0">
                <a:cs typeface="Calibri"/>
              </a:rPr>
            </a:br>
            <a:r>
              <a:rPr lang="sk-SK" sz="7200" b="1" dirty="0">
                <a:cs typeface="Calibri"/>
              </a:rPr>
              <a:t>Dátum pobytu: 01.05 – 12.05-2023</a:t>
            </a:r>
            <a:endParaRPr lang="sk-SK" sz="7200">
              <a:cs typeface="Calibri"/>
            </a:endParaRP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/>
            <a:r>
              <a:rPr lang="sk-SK" sz="7200" b="1" dirty="0">
                <a:solidFill>
                  <a:srgbClr val="FF0000"/>
                </a:solidFill>
                <a:cs typeface="Calibri"/>
              </a:rPr>
              <a:t>Účastník: Jakub Janík</a:t>
            </a:r>
            <a:endParaRPr lang="sk-SK" sz="7200" dirty="0">
              <a:cs typeface="Calibri"/>
            </a:endParaRPr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/>
            <a:r>
              <a:rPr lang="sk-SK" sz="7200" b="1" dirty="0">
                <a:cs typeface="Calibri"/>
              </a:rPr>
              <a:t>Za obsah zodpovedá autor a Európska komisia ani národná agentúra nenesú zodpovednosť za použitie týchto informácií</a:t>
            </a:r>
            <a:endParaRPr lang="sk-SK" sz="7200" dirty="0">
              <a:cs typeface="Calibri"/>
            </a:endParaRPr>
          </a:p>
          <a:p>
            <a:endParaRPr lang="sk-SK" sz="7200">
              <a:cs typeface="Calibri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pic>
        <p:nvPicPr>
          <p:cNvPr id="4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C152825E-6397-34BE-0B67-67F9981A5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84" y="218515"/>
            <a:ext cx="2544856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329" y="351106"/>
            <a:ext cx="7388433" cy="63008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37820"/>
            <a:r>
              <a:rPr lang="sk-SK" dirty="0">
                <a:cs typeface="Arial" panose="020B0604020202020204"/>
              </a:rPr>
              <a:t>9.5. Utorok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Dnes sme išli do </a:t>
            </a:r>
            <a:r>
              <a:rPr lang="sk-SK" dirty="0" err="1">
                <a:cs typeface="Arial" panose="020B0604020202020204"/>
              </a:rPr>
              <a:t>Střední</a:t>
            </a:r>
            <a:r>
              <a:rPr lang="sk-SK" dirty="0">
                <a:cs typeface="Arial" panose="020B0604020202020204"/>
              </a:rPr>
              <a:t> školy </a:t>
            </a:r>
            <a:r>
              <a:rPr lang="sk-SK" dirty="0" err="1">
                <a:cs typeface="Arial" panose="020B0604020202020204"/>
              </a:rPr>
              <a:t>automobilní</a:t>
            </a:r>
            <a:r>
              <a:rPr lang="sk-SK" dirty="0">
                <a:cs typeface="Arial" panose="020B0604020202020204"/>
              </a:rPr>
              <a:t> a informatiky, Národného múzea a </a:t>
            </a:r>
            <a:r>
              <a:rPr lang="sk-SK" dirty="0" err="1">
                <a:cs typeface="Arial" panose="020B0604020202020204"/>
              </a:rPr>
              <a:t>Pražskeho</a:t>
            </a:r>
            <a:r>
              <a:rPr lang="sk-SK" dirty="0">
                <a:cs typeface="Arial" panose="020B0604020202020204"/>
              </a:rPr>
              <a:t> hradu.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Zástupca riaditeľa nám ukázal rôzne učebne a vysvetlil školský systém s dochádzkou.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Technika v škole bola podľa mňa veľmi nová. Celá škola bola moderná.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V múzeu sa mi páčila architektúra múzea.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Ďalšia vec čo sa mi tam páčila bola kostra veľryby a architektúra rôznych budov vymodelovaných ako makety pred postavením reálnej budovy.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Z národného múzea sme išli pešo cez </a:t>
            </a:r>
            <a:r>
              <a:rPr lang="sk-SK" dirty="0" err="1">
                <a:cs typeface="Arial" panose="020B0604020202020204"/>
              </a:rPr>
              <a:t>Vaclavské</a:t>
            </a:r>
            <a:r>
              <a:rPr lang="sk-SK" dirty="0">
                <a:cs typeface="Arial" panose="020B0604020202020204"/>
              </a:rPr>
              <a:t> námestie a Karlov most ku Pražskému hradu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Moment dňa: Návšteva Národného múzea</a:t>
            </a:r>
          </a:p>
          <a:p>
            <a:pPr marL="344170" indent="-337820"/>
            <a:endParaRPr lang="sk-SK">
              <a:cs typeface="Arial" panose="020B0604020202020204"/>
            </a:endParaRPr>
          </a:p>
          <a:p>
            <a:pPr marL="344170" indent="-337820"/>
            <a:endParaRPr lang="sk-SK">
              <a:cs typeface="Arial" panose="020B0604020202020204"/>
            </a:endParaRPr>
          </a:p>
        </p:txBody>
      </p:sp>
      <p:pic>
        <p:nvPicPr>
          <p:cNvPr id="2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8BBE8041-698A-A147-E85E-D4396E295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636" y="509308"/>
            <a:ext cx="3605492" cy="2712944"/>
          </a:xfrm>
          <a:prstGeom prst="rect">
            <a:avLst/>
          </a:prstGeom>
        </p:spPr>
      </p:pic>
      <p:pic>
        <p:nvPicPr>
          <p:cNvPr id="5" name="Obrázok 5" descr="Obrázok, na ktorom je budova, exteriér, nebo, kostol&#10;&#10;Automaticky generovaný popis">
            <a:extLst>
              <a:ext uri="{FF2B5EF4-FFF2-40B4-BE49-F238E27FC236}">
                <a16:creationId xmlns:a16="http://schemas.microsoft.com/office/drawing/2014/main" xmlns="" id="{E7E022FF-EA13-EA68-B7F6-4D08E548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10671222" y="2211615"/>
            <a:ext cx="1686471" cy="3162301"/>
          </a:xfrm>
          <a:prstGeom prst="rect">
            <a:avLst/>
          </a:prstGeom>
        </p:spPr>
      </p:pic>
      <p:pic>
        <p:nvPicPr>
          <p:cNvPr id="6" name="Obrázok 6" descr="Obrázok, na ktorom je vnútri, podlaha&#10;&#10;Automaticky generovaný popis">
            <a:extLst>
              <a:ext uri="{FF2B5EF4-FFF2-40B4-BE49-F238E27FC236}">
                <a16:creationId xmlns:a16="http://schemas.microsoft.com/office/drawing/2014/main" xmlns="" id="{4F5654C7-4BE5-895F-184E-755FE472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20000">
            <a:off x="8863914" y="2993263"/>
            <a:ext cx="1614025" cy="34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6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745" y="202665"/>
            <a:ext cx="6962900" cy="65086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4170" indent="-337820"/>
            <a:r>
              <a:rPr lang="sk-SK">
                <a:cs typeface="Arial" panose="020B0604020202020204"/>
              </a:rPr>
              <a:t>10.5. Streda</a:t>
            </a:r>
          </a:p>
          <a:p>
            <a:pPr marL="344170" indent="-337820"/>
            <a:r>
              <a:rPr lang="sk-SK">
                <a:cs typeface="Arial" panose="020B0604020202020204"/>
              </a:rPr>
              <a:t>Dnes sme navštívili dielne </a:t>
            </a:r>
            <a:r>
              <a:rPr lang="sk-SK" err="1">
                <a:cs typeface="Arial" panose="020B0604020202020204"/>
              </a:rPr>
              <a:t>střední</a:t>
            </a:r>
            <a:r>
              <a:rPr lang="sk-SK">
                <a:cs typeface="Arial" panose="020B0604020202020204"/>
              </a:rPr>
              <a:t> školy </a:t>
            </a:r>
            <a:r>
              <a:rPr lang="sk-SK" err="1">
                <a:cs typeface="Arial" panose="020B0604020202020204"/>
              </a:rPr>
              <a:t>automobilní</a:t>
            </a:r>
            <a:r>
              <a:rPr lang="sk-SK">
                <a:cs typeface="Arial" panose="020B0604020202020204"/>
              </a:rPr>
              <a:t> a informatiky, Technické múzeum a </a:t>
            </a:r>
            <a:r>
              <a:rPr lang="sk-SK" err="1">
                <a:cs typeface="Arial" panose="020B0604020202020204"/>
              </a:rPr>
              <a:t>Petřín</a:t>
            </a:r>
            <a:r>
              <a:rPr lang="sk-SK">
                <a:cs typeface="Arial" panose="020B0604020202020204"/>
              </a:rPr>
              <a:t>.</a:t>
            </a:r>
          </a:p>
          <a:p>
            <a:pPr marL="344170" indent="-337820"/>
            <a:r>
              <a:rPr lang="sk-SK">
                <a:cs typeface="Arial" panose="020B0604020202020204"/>
              </a:rPr>
              <a:t>Dielne boli technicky vyspelé mali rôzne oddelenia pre karosárov a </a:t>
            </a:r>
            <a:r>
              <a:rPr lang="sk-SK" err="1">
                <a:cs typeface="Arial" panose="020B0604020202020204"/>
              </a:rPr>
              <a:t>lakérov</a:t>
            </a:r>
            <a:r>
              <a:rPr lang="sk-SK">
                <a:cs typeface="Arial" panose="020B0604020202020204"/>
              </a:rPr>
              <a:t>.</a:t>
            </a:r>
          </a:p>
          <a:p>
            <a:pPr marL="344170" indent="-337820"/>
            <a:r>
              <a:rPr lang="sk-SK">
                <a:cs typeface="Arial" panose="020B0604020202020204"/>
              </a:rPr>
              <a:t>Na dielni mali niekoľko áut ktoré im darovali niektoré značky ako </a:t>
            </a:r>
            <a:r>
              <a:rPr lang="sk-SK" err="1">
                <a:cs typeface="Arial" panose="020B0604020202020204"/>
              </a:rPr>
              <a:t>dari</a:t>
            </a:r>
            <a:r>
              <a:rPr lang="sk-SK">
                <a:cs typeface="Arial" panose="020B0604020202020204"/>
              </a:rPr>
              <a:t> na ktorých sa žiaci môžu učiť opravovať.</a:t>
            </a:r>
          </a:p>
          <a:p>
            <a:pPr marL="344170" indent="-337820"/>
            <a:r>
              <a:rPr lang="sk-SK">
                <a:cs typeface="Arial" panose="020B0604020202020204"/>
              </a:rPr>
              <a:t>V Technickom múzeu bola v skratke všetka história strojov a techniky z celého Československa.</a:t>
            </a:r>
          </a:p>
          <a:p>
            <a:pPr marL="344170" indent="-337820"/>
            <a:r>
              <a:rPr lang="sk-SK">
                <a:cs typeface="Arial" panose="020B0604020202020204"/>
              </a:rPr>
              <a:t>Všetko bolo pekne usporiadané od najstaršieho po najnovšie.</a:t>
            </a:r>
          </a:p>
          <a:p>
            <a:pPr marL="344170" indent="-337820"/>
            <a:r>
              <a:rPr lang="sk-SK">
                <a:cs typeface="Arial" panose="020B0604020202020204"/>
              </a:rPr>
              <a:t>Našli sme aj oddelenie modelov historických budov alebo mostov.</a:t>
            </a:r>
          </a:p>
          <a:p>
            <a:pPr marL="344170" indent="-337820"/>
            <a:r>
              <a:rPr lang="sk-SK">
                <a:cs typeface="Arial" panose="020B0604020202020204"/>
              </a:rPr>
              <a:t>Na </a:t>
            </a:r>
            <a:r>
              <a:rPr lang="sk-SK" err="1">
                <a:cs typeface="Arial" panose="020B0604020202020204"/>
              </a:rPr>
              <a:t>Petřín</a:t>
            </a:r>
            <a:r>
              <a:rPr lang="sk-SK">
                <a:cs typeface="Arial" panose="020B0604020202020204"/>
              </a:rPr>
              <a:t> sme sa vyviezli </a:t>
            </a:r>
            <a:r>
              <a:rPr lang="sk-SK" err="1">
                <a:cs typeface="Arial" panose="020B0604020202020204"/>
              </a:rPr>
              <a:t>lanovkov</a:t>
            </a:r>
            <a:r>
              <a:rPr lang="sk-SK">
                <a:cs typeface="Arial" panose="020B0604020202020204"/>
              </a:rPr>
              <a:t> a v </a:t>
            </a:r>
            <a:r>
              <a:rPr lang="sk-SK" err="1">
                <a:cs typeface="Arial" panose="020B0604020202020204"/>
              </a:rPr>
              <a:t>Peřína</a:t>
            </a:r>
            <a:r>
              <a:rPr lang="sk-SK">
                <a:cs typeface="Arial" panose="020B0604020202020204"/>
              </a:rPr>
              <a:t> bol výhľad na celú Prahu.</a:t>
            </a:r>
          </a:p>
          <a:p>
            <a:pPr marL="6350" indent="0">
              <a:buNone/>
            </a:pPr>
            <a:r>
              <a:rPr lang="sk-SK">
                <a:cs typeface="Arial" panose="020B0604020202020204"/>
              </a:rPr>
              <a:t>Moment dňa: Prehliadka Technického múzea</a:t>
            </a:r>
          </a:p>
        </p:txBody>
      </p:sp>
      <p:pic>
        <p:nvPicPr>
          <p:cNvPr id="2" name="Obrázok 3" descr="Obrázok, na ktorom je nebo, exteriér, príroda&#10;&#10;Automaticky generovaný popis">
            <a:extLst>
              <a:ext uri="{FF2B5EF4-FFF2-40B4-BE49-F238E27FC236}">
                <a16:creationId xmlns:a16="http://schemas.microsoft.com/office/drawing/2014/main" xmlns="" id="{CE2B70E2-4A30-5305-4C90-8170A90C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10222574" y="475130"/>
            <a:ext cx="1652851" cy="2848536"/>
          </a:xfrm>
          <a:prstGeom prst="rect">
            <a:avLst/>
          </a:prstGeom>
        </p:spPr>
      </p:pic>
      <p:pic>
        <p:nvPicPr>
          <p:cNvPr id="4" name="Obrázok 4" descr="Obrázok, na ktorom je text, budova, vnútri, niekoľko&#10;&#10;Automaticky generovaný popis">
            <a:extLst>
              <a:ext uri="{FF2B5EF4-FFF2-40B4-BE49-F238E27FC236}">
                <a16:creationId xmlns:a16="http://schemas.microsoft.com/office/drawing/2014/main" xmlns="" id="{BB7738D8-2ECA-7492-D1B7-CD361568C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8382993" y="1732536"/>
            <a:ext cx="2006230" cy="36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8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641" y="380795"/>
            <a:ext cx="5438900" cy="5796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37820"/>
            <a:r>
              <a:rPr lang="sk-SK" dirty="0">
                <a:cs typeface="Arial" panose="020B0604020202020204"/>
              </a:rPr>
              <a:t>11.5. Štvrtok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Dnes sme navštívili Múzeum Škoda.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Mali sme sprievodcu ktorý nám </a:t>
            </a:r>
            <a:r>
              <a:rPr lang="sk-SK" dirty="0" err="1">
                <a:cs typeface="Arial" panose="020B0604020202020204"/>
              </a:rPr>
              <a:t>vsvetlil</a:t>
            </a:r>
            <a:r>
              <a:rPr lang="sk-SK" dirty="0">
                <a:cs typeface="Arial" panose="020B0604020202020204"/>
              </a:rPr>
              <a:t> celú históriu škody a vysvetlil čo sa v časoch vývoju značky dialo.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Sprievodca nás zaviedol aj do </a:t>
            </a:r>
            <a:r>
              <a:rPr lang="sk-SK" dirty="0" err="1">
                <a:cs typeface="Arial" panose="020B0604020202020204"/>
              </a:rPr>
              <a:t>zavodu</a:t>
            </a:r>
            <a:r>
              <a:rPr lang="sk-SK" dirty="0">
                <a:cs typeface="Arial" panose="020B0604020202020204"/>
              </a:rPr>
              <a:t> Škoda kde nám ukázal </a:t>
            </a:r>
            <a:r>
              <a:rPr lang="sk-SK" dirty="0" err="1">
                <a:cs typeface="Arial" panose="020B0604020202020204"/>
              </a:rPr>
              <a:t>hali</a:t>
            </a:r>
            <a:r>
              <a:rPr lang="sk-SK" dirty="0">
                <a:cs typeface="Arial" panose="020B0604020202020204"/>
              </a:rPr>
              <a:t> kde sa vyrábali vonkajšie plechy a zváračskú halu a zistil som že každý môže pracovať v takejto práci lebo takmer všetko robia za ľudí roboti.</a:t>
            </a:r>
          </a:p>
          <a:p>
            <a:pPr marL="6350" indent="0">
              <a:buNone/>
            </a:pPr>
            <a:r>
              <a:rPr lang="sk-SK" dirty="0">
                <a:cs typeface="Arial" panose="020B0604020202020204"/>
              </a:rPr>
              <a:t>Moment dňa: Návšteva </a:t>
            </a:r>
            <a:r>
              <a:rPr lang="sk-SK" dirty="0" err="1">
                <a:cs typeface="Arial" panose="020B0604020202020204"/>
              </a:rPr>
              <a:t>zavodu</a:t>
            </a:r>
            <a:r>
              <a:rPr lang="sk-SK" dirty="0">
                <a:cs typeface="Arial" panose="020B0604020202020204"/>
              </a:rPr>
              <a:t> Škoda</a:t>
            </a:r>
          </a:p>
          <a:p>
            <a:pPr marL="344170" indent="-337820"/>
            <a:endParaRPr lang="sk-SK">
              <a:cs typeface="Arial" panose="020B0604020202020204"/>
            </a:endParaRPr>
          </a:p>
        </p:txBody>
      </p:sp>
      <p:pic>
        <p:nvPicPr>
          <p:cNvPr id="2" name="Obrázok 3" descr="Obrázok, na ktorom je vnútri, lietadlo/hoblík, lietadlo, podlaha&#10;&#10;Automaticky generovaný popis">
            <a:extLst>
              <a:ext uri="{FF2B5EF4-FFF2-40B4-BE49-F238E27FC236}">
                <a16:creationId xmlns:a16="http://schemas.microsoft.com/office/drawing/2014/main" xmlns="" id="{CE8922D0-0FB6-3D3A-4CB7-28A78A9DE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000">
            <a:off x="9300274" y="445854"/>
            <a:ext cx="2039848" cy="3935506"/>
          </a:xfrm>
          <a:prstGeom prst="rect">
            <a:avLst/>
          </a:prstGeom>
        </p:spPr>
      </p:pic>
      <p:pic>
        <p:nvPicPr>
          <p:cNvPr id="4" name="Obrázok 4" descr="Obrázok, na ktorom je vnútri, zelená, auto, strecha&#10;&#10;Automaticky generovaný popis">
            <a:extLst>
              <a:ext uri="{FF2B5EF4-FFF2-40B4-BE49-F238E27FC236}">
                <a16:creationId xmlns:a16="http://schemas.microsoft.com/office/drawing/2014/main" xmlns="" id="{024B1417-6B21-E709-E8B2-F42B686B2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20000">
            <a:off x="6862710" y="1686174"/>
            <a:ext cx="2045057" cy="44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9194" y="490250"/>
            <a:ext cx="5824848" cy="56867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4170" indent="-337820"/>
            <a:r>
              <a:rPr lang="sk-SK" dirty="0">
                <a:cs typeface="Arial" panose="020B0604020202020204"/>
              </a:rPr>
              <a:t>12.5. Piatok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Prišli sme na vrakovisko Ford, kde sme sa zorientovali a stretli s hlavným majstrom, ktorý nám dal </a:t>
            </a:r>
            <a:r>
              <a:rPr lang="sk-SK" dirty="0" err="1">
                <a:cs typeface="Arial" panose="020B0604020202020204"/>
              </a:rPr>
              <a:t>ford</a:t>
            </a:r>
            <a:r>
              <a:rPr lang="sk-SK" dirty="0">
                <a:cs typeface="Arial" panose="020B0604020202020204"/>
              </a:rPr>
              <a:t> </a:t>
            </a:r>
            <a:r>
              <a:rPr lang="sk-SK" dirty="0" err="1">
                <a:cs typeface="Arial" panose="020B0604020202020204"/>
              </a:rPr>
              <a:t>transit</a:t>
            </a:r>
            <a:r>
              <a:rPr lang="sk-SK" dirty="0">
                <a:cs typeface="Arial" panose="020B0604020202020204"/>
              </a:rPr>
              <a:t> a pár motorov na rozobratie.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Rozdelili sme sa na niekoľko skupín a rozdelila sa nám aj práca.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Začali sme rozoberať motory. Hľadali sme skrutky, ktoré držali uchytenú prevodovku ku motoru a odstraňovali sme všetko čo nám zavadzalo.</a:t>
            </a:r>
          </a:p>
          <a:p>
            <a:pPr marL="344170" indent="-337820"/>
            <a:r>
              <a:rPr lang="sk-SK" dirty="0">
                <a:cs typeface="Arial" panose="020B0604020202020204"/>
              </a:rPr>
              <a:t>Podarilo sa nám oddeliť dve prevodovky od dvoch motorov.</a:t>
            </a:r>
          </a:p>
          <a:p>
            <a:pPr marL="6350" indent="0">
              <a:buNone/>
            </a:pPr>
            <a:r>
              <a:rPr lang="sk-SK" dirty="0">
                <a:cs typeface="Arial" panose="020B0604020202020204"/>
              </a:rPr>
              <a:t>Moment dňa: Rozoberanie motorov</a:t>
            </a:r>
          </a:p>
        </p:txBody>
      </p:sp>
      <p:pic>
        <p:nvPicPr>
          <p:cNvPr id="2" name="Obrázok 3" descr="Obrázok, na ktorom je exteriér, nebo, osoba&#10;&#10;Automaticky generovaný popis">
            <a:extLst>
              <a:ext uri="{FF2B5EF4-FFF2-40B4-BE49-F238E27FC236}">
                <a16:creationId xmlns:a16="http://schemas.microsoft.com/office/drawing/2014/main" xmlns="" id="{990BC54D-FBC9-3E26-128C-B8FA8AF6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8271342" y="307602"/>
            <a:ext cx="3347757" cy="2511238"/>
          </a:xfrm>
          <a:prstGeom prst="rect">
            <a:avLst/>
          </a:prstGeom>
        </p:spPr>
      </p:pic>
      <p:pic>
        <p:nvPicPr>
          <p:cNvPr id="4" name="Obrázok 4" descr="Obrázok, na ktorom je exteriér, nebo, zem, zemina&#10;&#10;Automaticky generovaný popis">
            <a:extLst>
              <a:ext uri="{FF2B5EF4-FFF2-40B4-BE49-F238E27FC236}">
                <a16:creationId xmlns:a16="http://schemas.microsoft.com/office/drawing/2014/main" xmlns="" id="{EA31BE19-CACD-1824-580D-42B8C6EB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7206783" y="3120278"/>
            <a:ext cx="3952875" cy="29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3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63080F-C1F0-2A4D-6151-5367311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>
                <a:solidFill>
                  <a:srgbClr val="FF0000"/>
                </a:solidFill>
                <a:ea typeface="+mj-lt"/>
                <a:cs typeface="+mj-lt"/>
              </a:rPr>
              <a:t>Záverečné zhrnutie</a:t>
            </a:r>
            <a:endParaRPr lang="sk-SK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FE25B74-7C92-22E3-80B5-85D78169C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305" y="1592675"/>
            <a:ext cx="9499834" cy="48942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4170" indent="-337820"/>
            <a:r>
              <a:rPr lang="sk-SK" dirty="0">
                <a:cs typeface="Arial"/>
              </a:rPr>
              <a:t>Na </a:t>
            </a:r>
            <a:r>
              <a:rPr lang="sk-SK" dirty="0" err="1">
                <a:cs typeface="Arial"/>
              </a:rPr>
              <a:t>erazme</a:t>
            </a:r>
            <a:r>
              <a:rPr lang="sk-SK" dirty="0">
                <a:cs typeface="Arial"/>
              </a:rPr>
              <a:t> som sa naučil orientovať v hustej doprave. Naučil som sa cestovať metrom a aj električkou. </a:t>
            </a:r>
            <a:endParaRPr lang="sk-SK"/>
          </a:p>
          <a:p>
            <a:pPr marL="344170" indent="-337820"/>
            <a:r>
              <a:rPr lang="sk-SK" dirty="0">
                <a:cs typeface="Arial"/>
              </a:rPr>
              <a:t>Zlepšil som sa v českom jazyku a zlepšil som si aj český prízvuk. </a:t>
            </a:r>
          </a:p>
          <a:p>
            <a:pPr marL="344170" indent="-337820"/>
            <a:r>
              <a:rPr lang="sk-SK" dirty="0">
                <a:cs typeface="Arial"/>
              </a:rPr>
              <a:t>Nadobudol som skúseností ohľadom demontáže a opravy bŕzd a motora. Keď sme rozoberali motor som sa naučil vybrať a rozobrať takmer všetky súčiastky a potrubia čo sa nachádzajú v motorovom priestore. </a:t>
            </a:r>
            <a:endParaRPr lang="sk-SK">
              <a:cs typeface="Arial"/>
            </a:endParaRPr>
          </a:p>
          <a:p>
            <a:pPr marL="344170" indent="-337820"/>
            <a:r>
              <a:rPr lang="sk-SK" dirty="0">
                <a:cs typeface="Arial"/>
              </a:rPr>
              <a:t>Spoznal som sa s ľuďmi zo školy, s ktorými by som sa ani nestretol keby nejdem na </a:t>
            </a:r>
            <a:r>
              <a:rPr lang="sk-SK" dirty="0" err="1">
                <a:cs typeface="Arial"/>
              </a:rPr>
              <a:t>erazmus</a:t>
            </a:r>
            <a:r>
              <a:rPr lang="sk-SK" dirty="0">
                <a:cs typeface="Arial"/>
              </a:rPr>
              <a:t>.  </a:t>
            </a:r>
          </a:p>
          <a:p>
            <a:pPr marL="344170" indent="-337820"/>
            <a:r>
              <a:rPr lang="sk-SK" dirty="0">
                <a:cs typeface="Arial"/>
              </a:rPr>
              <a:t>Majstri boli veľmi priateľský a veľa nás naučili, chceli nás naučiť všetky skúsenosti čo mali a všetky triky čo im uľahčovali prácu.</a:t>
            </a:r>
          </a:p>
          <a:p>
            <a:pPr marL="344170" indent="-337820"/>
            <a:r>
              <a:rPr lang="sk-SK" dirty="0">
                <a:cs typeface="Arial"/>
              </a:rPr>
              <a:t>Myslím si že mi tento </a:t>
            </a:r>
            <a:r>
              <a:rPr lang="sk-SK" dirty="0" err="1">
                <a:cs typeface="Arial"/>
              </a:rPr>
              <a:t>erazmus</a:t>
            </a:r>
            <a:r>
              <a:rPr lang="sk-SK" dirty="0">
                <a:cs typeface="Arial"/>
              </a:rPr>
              <a:t> veľmi pomohol a posunul ma o niečo ďalej v zlepšovaní samého seba.</a:t>
            </a:r>
          </a:p>
          <a:p>
            <a:pPr marL="344170" indent="-337820"/>
            <a:r>
              <a:rPr lang="sk-SK" dirty="0">
                <a:cs typeface="Arial"/>
              </a:rPr>
              <a:t>Som rád a vďačný že som sa mohol zúčastniť tohto </a:t>
            </a:r>
            <a:r>
              <a:rPr lang="sk-SK" dirty="0" err="1">
                <a:cs typeface="Arial"/>
              </a:rPr>
              <a:t>erazmu</a:t>
            </a:r>
            <a:r>
              <a:rPr lang="sk-SK" dirty="0">
                <a:cs typeface="Arial"/>
              </a:rPr>
              <a:t>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C354C09F-023D-0ADE-1D2F-8DEE32C8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19" y="364191"/>
            <a:ext cx="3643033" cy="10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264" y="93808"/>
            <a:ext cx="6953004" cy="6716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37820"/>
            <a:r>
              <a:rPr lang="sk-SK" sz="2400" dirty="0">
                <a:cs typeface="Calibri"/>
              </a:rPr>
              <a:t>1.5. Pondelok</a:t>
            </a:r>
            <a:endParaRPr lang="sk-SK" dirty="0"/>
          </a:p>
          <a:p>
            <a:pPr marL="344170" indent="-337820"/>
            <a:r>
              <a:rPr lang="sk-SK" sz="2400" dirty="0">
                <a:cs typeface="Calibri"/>
              </a:rPr>
              <a:t>Ráno sme sa vydali na vyhliadku v okolí hotela.</a:t>
            </a:r>
          </a:p>
          <a:p>
            <a:pPr marL="344170" indent="-337820"/>
            <a:r>
              <a:rPr lang="sk-SK" sz="2400" dirty="0">
                <a:cs typeface="Calibri"/>
              </a:rPr>
              <a:t>Z vyhliadky bol pekný výhľad na Vltavu a okolitú krajinu.</a:t>
            </a:r>
          </a:p>
          <a:p>
            <a:pPr marL="344170" indent="-337820"/>
            <a:r>
              <a:rPr lang="sk-SK" sz="2400" dirty="0">
                <a:cs typeface="Calibri"/>
              </a:rPr>
              <a:t>Vrátili sme sa pred obedom.</a:t>
            </a:r>
          </a:p>
          <a:p>
            <a:pPr marL="344170" indent="-337820"/>
            <a:r>
              <a:rPr lang="sk-SK" sz="2400" dirty="0">
                <a:cs typeface="Calibri"/>
              </a:rPr>
              <a:t>Po obede sme sa išli prejsť pešo po blízkom okolí hotela.</a:t>
            </a:r>
          </a:p>
          <a:p>
            <a:pPr marL="344170" indent="-337820"/>
            <a:r>
              <a:rPr lang="sk-SK" sz="2400" dirty="0">
                <a:cs typeface="Calibri"/>
              </a:rPr>
              <a:t>Po návrate sme mali možnosť vyskúšať </a:t>
            </a:r>
            <a:r>
              <a:rPr lang="sk-SK" sz="2400" dirty="0" err="1">
                <a:cs typeface="Calibri"/>
              </a:rPr>
              <a:t>pedalboardy</a:t>
            </a:r>
            <a:r>
              <a:rPr lang="sk-SK" sz="2400" dirty="0">
                <a:cs typeface="Calibri"/>
              </a:rPr>
              <a:t> a plávali sme na vode.</a:t>
            </a:r>
          </a:p>
          <a:p>
            <a:pPr marL="344170" indent="-337820"/>
            <a:r>
              <a:rPr lang="sk-SK" sz="2400" dirty="0">
                <a:ea typeface="Calibri" panose="020F0502020204030204"/>
                <a:cs typeface="Calibri"/>
              </a:rPr>
              <a:t>Večer sme upaľovali čarodejnice. </a:t>
            </a:r>
          </a:p>
          <a:p>
            <a:pPr marL="0" indent="0">
              <a:buNone/>
            </a:pPr>
            <a:endParaRPr lang="sk-SK" sz="240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sk-SK" sz="2400" dirty="0">
                <a:ea typeface="Calibri" panose="020F0502020204030204"/>
                <a:cs typeface="Calibri"/>
              </a:rPr>
              <a:t>Moment dňa: Prechádzka na vyhliadku</a:t>
            </a:r>
          </a:p>
        </p:txBody>
      </p:sp>
      <p:pic>
        <p:nvPicPr>
          <p:cNvPr id="2" name="Obrázok 3" descr="Obrázok, na ktorom je voda, exteriér, príroda, kameň&#10;&#10;Automaticky generovaný popis">
            <a:extLst>
              <a:ext uri="{FF2B5EF4-FFF2-40B4-BE49-F238E27FC236}">
                <a16:creationId xmlns:a16="http://schemas.microsoft.com/office/drawing/2014/main" xmlns="" id="{753FE977-EBDC-49AC-AAD6-10018CB8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40000">
            <a:off x="9059768" y="318247"/>
            <a:ext cx="1849348" cy="3128683"/>
          </a:xfrm>
          <a:prstGeom prst="rect">
            <a:avLst/>
          </a:prstGeom>
        </p:spPr>
      </p:pic>
      <p:pic>
        <p:nvPicPr>
          <p:cNvPr id="4" name="Obrázok 4" descr="Obrázok, na ktorom je strom, exteriér, tráva, osoba&#10;&#10;Automaticky generovaný popis">
            <a:extLst>
              <a:ext uri="{FF2B5EF4-FFF2-40B4-BE49-F238E27FC236}">
                <a16:creationId xmlns:a16="http://schemas.microsoft.com/office/drawing/2014/main" xmlns="" id="{FE5654AC-EA1B-F746-10EC-4169233A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7839635" y="3677133"/>
            <a:ext cx="3281082" cy="24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161" y="212562"/>
            <a:ext cx="6725393" cy="651858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4170" indent="-337820"/>
            <a:r>
              <a:rPr lang="sk-SK" sz="2400" dirty="0">
                <a:cs typeface="Calibri"/>
              </a:rPr>
              <a:t>2.5. Utorok</a:t>
            </a:r>
            <a:endParaRPr lang="sk-SK" dirty="0"/>
          </a:p>
          <a:p>
            <a:pPr marL="344170" indent="-337820"/>
            <a:r>
              <a:rPr lang="sk-SK" sz="2400" dirty="0">
                <a:cs typeface="Calibri"/>
              </a:rPr>
              <a:t>Ráno sme prišli do autoservisu a spoznali sme sa s majstrom, ktorý nám ukázal dielne a výbavu. </a:t>
            </a:r>
          </a:p>
          <a:p>
            <a:pPr marL="344170" indent="-337820"/>
            <a:r>
              <a:rPr lang="sk-SK" sz="2400" dirty="0">
                <a:cs typeface="Calibri"/>
              </a:rPr>
              <a:t>Prišlo auto, ktoré sme skontrolovali či je niekde skorodované a potom sme pracovali s diagnostikou, na ktorej sme zistili chybu v škrtiacej klapke motora, ktorú sme aj následne vymenili.</a:t>
            </a:r>
          </a:p>
          <a:p>
            <a:pPr marL="344170" indent="-337820"/>
            <a:r>
              <a:rPr lang="sk-SK" sz="2400" dirty="0">
                <a:cs typeface="Calibri"/>
              </a:rPr>
              <a:t>Po praxi sme išli do Prahy.</a:t>
            </a:r>
            <a:endParaRPr lang="sk-SK" dirty="0">
              <a:cs typeface="Arial" panose="020B0604020202020204"/>
            </a:endParaRPr>
          </a:p>
          <a:p>
            <a:pPr marL="344170" indent="-337820"/>
            <a:r>
              <a:rPr lang="sk-SK" sz="2400" dirty="0">
                <a:cs typeface="Calibri"/>
              </a:rPr>
              <a:t>Videli sme peknú architektúru, </a:t>
            </a:r>
            <a:r>
              <a:rPr lang="sk-SK" sz="2400" dirty="0" err="1">
                <a:cs typeface="Calibri"/>
              </a:rPr>
              <a:t>Vaclavské</a:t>
            </a:r>
            <a:r>
              <a:rPr lang="sk-SK" sz="2400" dirty="0">
                <a:cs typeface="Calibri"/>
              </a:rPr>
              <a:t> námestie, Orloj, Karlov most a Vltavu.</a:t>
            </a:r>
            <a:endParaRPr lang="sk-SK" dirty="0">
              <a:cs typeface="Calibri" panose="020F0502020204030204"/>
            </a:endParaRPr>
          </a:p>
          <a:p>
            <a:pPr marL="344170" indent="-337820"/>
            <a:r>
              <a:rPr lang="sk-SK" sz="2400" dirty="0">
                <a:cs typeface="Calibri"/>
              </a:rPr>
              <a:t>Boli sme na vyhliadkovom autobuse, kde som sa dozvedel veľa informácií, ale najviac ma zaujalo, že v Prahe bolo najviac požiarov aj povodní na svete.</a:t>
            </a:r>
          </a:p>
          <a:p>
            <a:pPr marL="0" indent="0">
              <a:buNone/>
            </a:pPr>
            <a:endParaRPr lang="sk-SK" sz="240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sk-SK" sz="2400" dirty="0">
                <a:ea typeface="Calibri" panose="020F0502020204030204"/>
                <a:cs typeface="Calibri"/>
              </a:rPr>
              <a:t>Moment dňa: Jazda po Prahe</a:t>
            </a:r>
            <a:endParaRPr lang="sk-SK" dirty="0"/>
          </a:p>
        </p:txBody>
      </p:sp>
      <p:pic>
        <p:nvPicPr>
          <p:cNvPr id="2" name="Obrázok 3" descr="Obrázok, na ktorom je exteriér, budova, budova vládneho úradu, kameň&#10;&#10;Automaticky generovaný popis">
            <a:extLst>
              <a:ext uri="{FF2B5EF4-FFF2-40B4-BE49-F238E27FC236}">
                <a16:creationId xmlns:a16="http://schemas.microsoft.com/office/drawing/2014/main" xmlns="" id="{3770B9FA-70EB-9F07-A29E-2510F6AA6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0000">
            <a:off x="9240263" y="114715"/>
            <a:ext cx="1838142" cy="3498477"/>
          </a:xfrm>
          <a:prstGeom prst="rect">
            <a:avLst/>
          </a:prstGeom>
        </p:spPr>
      </p:pic>
      <p:pic>
        <p:nvPicPr>
          <p:cNvPr id="4" name="Obrázok 4" descr="Obrázok, na ktorom je exteriér, nebo, budova, ľudia&#10;&#10;Automaticky generovaný popis">
            <a:extLst>
              <a:ext uri="{FF2B5EF4-FFF2-40B4-BE49-F238E27FC236}">
                <a16:creationId xmlns:a16="http://schemas.microsoft.com/office/drawing/2014/main" xmlns="" id="{C8533FF9-F7CA-A384-7A99-5F93068AF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7950993" y="3475579"/>
            <a:ext cx="1849348" cy="3431242"/>
          </a:xfrm>
          <a:prstGeom prst="rect">
            <a:avLst/>
          </a:prstGeom>
        </p:spPr>
      </p:pic>
      <p:pic>
        <p:nvPicPr>
          <p:cNvPr id="5" name="Obrázok 5" descr="Obrázok, na ktorom je text, budova, exteriér&#10;&#10;Automaticky generovaný popis">
            <a:extLst>
              <a:ext uri="{FF2B5EF4-FFF2-40B4-BE49-F238E27FC236}">
                <a16:creationId xmlns:a16="http://schemas.microsoft.com/office/drawing/2014/main" xmlns="" id="{473EA0E0-DC0A-BF7D-7924-0A0FBA7F6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443" y="2615664"/>
            <a:ext cx="2924678" cy="18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3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75" y="232353"/>
            <a:ext cx="7148311" cy="656283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4170" indent="-337820"/>
            <a:r>
              <a:rPr lang="sk-SK" sz="2400" dirty="0">
                <a:cs typeface="Calibri"/>
              </a:rPr>
              <a:t>3.5. Streda</a:t>
            </a:r>
            <a:endParaRPr lang="sk-SK" sz="2400" dirty="0">
              <a:ea typeface="Calibri"/>
              <a:cs typeface="Calibri"/>
            </a:endParaRPr>
          </a:p>
          <a:p>
            <a:pPr marL="344170" indent="-337820"/>
            <a:r>
              <a:rPr lang="sk-SK" sz="2400" dirty="0">
                <a:cs typeface="Calibri"/>
              </a:rPr>
              <a:t>Na praktické vyučovanie nám hneď prišlo auto, ktoré vydávalo klepkajúce zvuky, po prejazde cez nerovnosti v našom prípade to znamenalo zlé spodné čapy a horné uloženie tlmičov. </a:t>
            </a:r>
          </a:p>
          <a:p>
            <a:pPr marL="344170" indent="-337820"/>
            <a:r>
              <a:rPr lang="sk-SK" sz="2400" dirty="0">
                <a:cs typeface="Calibri"/>
              </a:rPr>
              <a:t>Do vedľajšej dielne ešte k tomu prišlo auto bez oleja, ktorému sa pri diagnostike problému pretočili ojnične ložiska a zadrel sa motor.</a:t>
            </a:r>
          </a:p>
          <a:p>
            <a:pPr marL="344170" indent="-337820"/>
            <a:r>
              <a:rPr lang="sk-SK" sz="2400" dirty="0">
                <a:cs typeface="Calibri"/>
              </a:rPr>
              <a:t>Bolo to pre nás niečo nové. Videli sme zánik auta v priamom prenose.</a:t>
            </a:r>
            <a:endParaRPr lang="sk-SK" dirty="0">
              <a:cs typeface="Arial"/>
            </a:endParaRPr>
          </a:p>
          <a:p>
            <a:pPr marL="344170" indent="-337820"/>
            <a:r>
              <a:rPr lang="sk-SK" sz="2400" dirty="0">
                <a:cs typeface="Calibri"/>
              </a:rPr>
              <a:t>Po prestávke sme opravovali zavarené hrdzavé brzdy.</a:t>
            </a:r>
            <a:endParaRPr lang="sk-SK" sz="2400" dirty="0">
              <a:ea typeface="Calibri"/>
              <a:cs typeface="Calibri"/>
            </a:endParaRPr>
          </a:p>
          <a:p>
            <a:pPr marL="344170" indent="-337820"/>
            <a:r>
              <a:rPr lang="sk-SK" sz="2400" dirty="0">
                <a:ea typeface="Calibri"/>
                <a:cs typeface="Calibri"/>
              </a:rPr>
              <a:t>Po praktickom vyučovaní sme išli do zámku </a:t>
            </a:r>
            <a:r>
              <a:rPr lang="sk-SK" sz="2400" dirty="0" err="1">
                <a:ea typeface="Calibri"/>
                <a:cs typeface="Calibri"/>
              </a:rPr>
              <a:t>Konopište</a:t>
            </a:r>
            <a:r>
              <a:rPr lang="sk-SK" sz="2400" dirty="0">
                <a:ea typeface="Calibri"/>
                <a:cs typeface="Calibri"/>
              </a:rPr>
              <a:t> a do </a:t>
            </a:r>
            <a:r>
              <a:rPr lang="sk-SK" sz="2400" dirty="0" err="1">
                <a:ea typeface="Calibri"/>
                <a:cs typeface="Calibri"/>
              </a:rPr>
              <a:t>Wellnesu</a:t>
            </a:r>
            <a:r>
              <a:rPr lang="sk-SK" sz="2400" dirty="0">
                <a:ea typeface="Calibri"/>
                <a:cs typeface="Calibri"/>
              </a:rPr>
              <a:t> Čapí </a:t>
            </a:r>
            <a:r>
              <a:rPr lang="sk-SK" sz="2400" dirty="0" err="1">
                <a:ea typeface="Calibri"/>
                <a:cs typeface="Calibri"/>
              </a:rPr>
              <a:t>hnízdo</a:t>
            </a:r>
            <a:r>
              <a:rPr lang="sk-SK" sz="2400" dirty="0">
                <a:ea typeface="Calibri"/>
                <a:cs typeface="Calibri"/>
              </a:rPr>
              <a:t>.</a:t>
            </a:r>
          </a:p>
          <a:p>
            <a:pPr marL="344170" indent="-337820"/>
            <a:r>
              <a:rPr lang="sk-SK" sz="2400" dirty="0">
                <a:cs typeface="Calibri"/>
              </a:rPr>
              <a:t>Keď sme sa vrátili na hotel sme sa išli previesť na motorovom člne. </a:t>
            </a:r>
            <a:endParaRPr lang="sk-SK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sk-SK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sk-SK" sz="2400" dirty="0">
                <a:ea typeface="Calibri"/>
                <a:cs typeface="Calibri"/>
              </a:rPr>
              <a:t>Moment dňa: Jazda na motorovom člne</a:t>
            </a:r>
            <a:endParaRPr lang="sk-SK" dirty="0" err="1">
              <a:ea typeface="Calibri"/>
              <a:cs typeface="Calibri"/>
            </a:endParaRPr>
          </a:p>
        </p:txBody>
      </p:sp>
      <p:pic>
        <p:nvPicPr>
          <p:cNvPr id="2" name="Obrázok 3">
            <a:extLst>
              <a:ext uri="{FF2B5EF4-FFF2-40B4-BE49-F238E27FC236}">
                <a16:creationId xmlns:a16="http://schemas.microsoft.com/office/drawing/2014/main" xmlns="" id="{5D051A96-DFB1-19FD-F5D6-EB367426D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8" t="9673" r="505" b="10001"/>
          <a:stretch/>
        </p:blipFill>
        <p:spPr>
          <a:xfrm rot="21000000">
            <a:off x="9773754" y="137556"/>
            <a:ext cx="1811742" cy="311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6" descr="Obrázok, na ktorom je motor&#10;&#10;Automaticky generovaný popis">
            <a:extLst>
              <a:ext uri="{FF2B5EF4-FFF2-40B4-BE49-F238E27FC236}">
                <a16:creationId xmlns:a16="http://schemas.microsoft.com/office/drawing/2014/main" xmlns="" id="{9852C67D-EB26-F444-232D-A71C6D5AE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9634746" y="3694131"/>
            <a:ext cx="2260787" cy="3004297"/>
          </a:xfrm>
          <a:prstGeom prst="rect">
            <a:avLst/>
          </a:prstGeom>
        </p:spPr>
      </p:pic>
      <p:pic>
        <p:nvPicPr>
          <p:cNvPr id="8" name="Obrázok 8" descr="Obrázok, na ktorom je budova, exteriér, strecha&#10;&#10;Automaticky generovaný popis">
            <a:extLst>
              <a:ext uri="{FF2B5EF4-FFF2-40B4-BE49-F238E27FC236}">
                <a16:creationId xmlns:a16="http://schemas.microsoft.com/office/drawing/2014/main" xmlns="" id="{EC778908-905F-11DA-FE20-7C9EADA07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274" y="2694454"/>
            <a:ext cx="2361640" cy="16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0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015"/>
            <a:ext cx="6477990" cy="53409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4170" indent="-337820"/>
            <a:r>
              <a:rPr lang="sk-SK" dirty="0">
                <a:cs typeface="Calibri"/>
              </a:rPr>
              <a:t>4.5.</a:t>
            </a:r>
            <a:r>
              <a:rPr lang="sk-SK" sz="2400" dirty="0">
                <a:cs typeface="Calibri"/>
              </a:rPr>
              <a:t> Štvrtok</a:t>
            </a:r>
            <a:endParaRPr lang="sk-SK" sz="2400" dirty="0">
              <a:ea typeface="Calibri" panose="020F0502020204030204"/>
              <a:cs typeface="Calibri"/>
            </a:endParaRPr>
          </a:p>
          <a:p>
            <a:pPr marL="344170" indent="-337820"/>
            <a:r>
              <a:rPr lang="sk-SK" sz="2400" dirty="0">
                <a:ea typeface="Calibri" panose="020F0502020204030204"/>
                <a:cs typeface="Calibri"/>
              </a:rPr>
              <a:t>Ráno na praktickom vyučovaní sme ukladali pneumatiky podľa rozmerov</a:t>
            </a:r>
          </a:p>
          <a:p>
            <a:pPr marL="344170" indent="-337820"/>
            <a:r>
              <a:rPr lang="sk-SK" sz="2400" dirty="0">
                <a:ea typeface="Calibri" panose="020F0502020204030204"/>
                <a:cs typeface="Calibri"/>
              </a:rPr>
              <a:t>Následne sme išli k autu, ktoré neprešlo emisnou kontrolou čo pre nás znamenalo odpojenie všetkých </a:t>
            </a:r>
            <a:r>
              <a:rPr lang="sk-SK" sz="2400" dirty="0" err="1">
                <a:ea typeface="Calibri" panose="020F0502020204030204"/>
                <a:cs typeface="Calibri"/>
              </a:rPr>
              <a:t>lambda</a:t>
            </a:r>
            <a:r>
              <a:rPr lang="sk-SK" sz="2400" dirty="0">
                <a:ea typeface="Calibri" panose="020F0502020204030204"/>
                <a:cs typeface="Calibri"/>
              </a:rPr>
              <a:t> sond tepelných snímačov a výmenu filtra pevných časti</a:t>
            </a:r>
          </a:p>
          <a:p>
            <a:pPr marL="344170" indent="-337820"/>
            <a:r>
              <a:rPr lang="sk-SK" sz="2400" dirty="0">
                <a:ea typeface="Calibri" panose="020F0502020204030204"/>
                <a:cs typeface="Calibri"/>
              </a:rPr>
              <a:t>Po praktickom vyučovaní sme išli do </a:t>
            </a:r>
            <a:r>
              <a:rPr lang="sk-SK" sz="2400" dirty="0" err="1">
                <a:ea typeface="Calibri" panose="020F0502020204030204"/>
                <a:cs typeface="Calibri"/>
              </a:rPr>
              <a:t>Pruhonickeho</a:t>
            </a:r>
            <a:r>
              <a:rPr lang="sk-SK" sz="2400" dirty="0">
                <a:ea typeface="Calibri" panose="020F0502020204030204"/>
                <a:cs typeface="Calibri"/>
              </a:rPr>
              <a:t> parku</a:t>
            </a:r>
            <a:endParaRPr lang="sk-SK" dirty="0">
              <a:ea typeface="Calibri" panose="020F0502020204030204"/>
              <a:cs typeface="Calibri" panose="020F0502020204030204"/>
            </a:endParaRPr>
          </a:p>
          <a:p>
            <a:pPr marL="344170" indent="-337820"/>
            <a:r>
              <a:rPr lang="sk-SK" sz="2400" dirty="0">
                <a:ea typeface="Calibri" panose="020F0502020204030204"/>
                <a:cs typeface="Calibri"/>
              </a:rPr>
              <a:t>Na hoteli sme sa boli previesť na </a:t>
            </a:r>
            <a:r>
              <a:rPr lang="sk-SK" sz="2400" dirty="0" err="1">
                <a:ea typeface="Calibri" panose="020F0502020204030204"/>
                <a:cs typeface="Calibri"/>
              </a:rPr>
              <a:t>šlapadlách</a:t>
            </a:r>
            <a:r>
              <a:rPr lang="sk-SK" sz="2400" dirty="0">
                <a:ea typeface="Calibri" panose="020F0502020204030204"/>
                <a:cs typeface="Calibri"/>
              </a:rPr>
              <a:t> a večer sme opekali a spievali </a:t>
            </a:r>
            <a:endParaRPr lang="sk-SK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sk-SK" sz="240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sk-SK" sz="2400" dirty="0">
                <a:ea typeface="Calibri" panose="020F0502020204030204"/>
                <a:cs typeface="Calibri"/>
              </a:rPr>
              <a:t>Moment dňa: </a:t>
            </a:r>
            <a:r>
              <a:rPr lang="sk-SK" sz="2400" dirty="0" err="1">
                <a:ea typeface="Calibri" panose="020F0502020204030204"/>
                <a:cs typeface="Calibri"/>
              </a:rPr>
              <a:t>Pruhonický</a:t>
            </a:r>
            <a:r>
              <a:rPr lang="sk-SK" sz="2400" dirty="0">
                <a:ea typeface="Calibri" panose="020F0502020204030204"/>
                <a:cs typeface="Calibri"/>
              </a:rPr>
              <a:t> park</a:t>
            </a:r>
            <a:endParaRPr lang="sk-SK" dirty="0"/>
          </a:p>
        </p:txBody>
      </p:sp>
      <p:pic>
        <p:nvPicPr>
          <p:cNvPr id="5" name="Obrázok 5" descr="Obrázok, na ktorom je osoba, zelená&#10;&#10;Automaticky generovaný popis">
            <a:extLst>
              <a:ext uri="{FF2B5EF4-FFF2-40B4-BE49-F238E27FC236}">
                <a16:creationId xmlns:a16="http://schemas.microsoft.com/office/drawing/2014/main" xmlns="" id="{47D8AAA1-5C8C-12D1-7855-88F0AA599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870" y="3582127"/>
            <a:ext cx="2272553" cy="3021894"/>
          </a:xfrm>
          <a:prstGeom prst="rect">
            <a:avLst/>
          </a:prstGeom>
        </p:spPr>
      </p:pic>
      <p:pic>
        <p:nvPicPr>
          <p:cNvPr id="6" name="Obrázok 7" descr="Obrázok, na ktorom je voda, exteriér, tráva, strom&#10;&#10;Automaticky generovaný popis">
            <a:extLst>
              <a:ext uri="{FF2B5EF4-FFF2-40B4-BE49-F238E27FC236}">
                <a16:creationId xmlns:a16="http://schemas.microsoft.com/office/drawing/2014/main" xmlns="" id="{FA1D1803-1BE0-4D26-EC60-FF4F77F4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00000">
            <a:off x="8497807" y="567923"/>
            <a:ext cx="2373406" cy="31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161" y="539132"/>
            <a:ext cx="6557159" cy="563783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4170" indent="-337820"/>
            <a:r>
              <a:rPr lang="sk-SK" dirty="0">
                <a:cs typeface="Calibri"/>
              </a:rPr>
              <a:t>5.5.</a:t>
            </a:r>
            <a:r>
              <a:rPr lang="sk-SK" sz="2400" dirty="0">
                <a:cs typeface="Calibri"/>
              </a:rPr>
              <a:t> Piatok</a:t>
            </a:r>
            <a:endParaRPr lang="sk-SK" sz="2400">
              <a:ea typeface="Calibri"/>
              <a:cs typeface="Calibri"/>
            </a:endParaRPr>
          </a:p>
          <a:p>
            <a:pPr marL="344170" indent="-337820"/>
            <a:r>
              <a:rPr lang="sk-SK" sz="2400" dirty="0">
                <a:ea typeface="Calibri"/>
                <a:cs typeface="Calibri"/>
              </a:rPr>
              <a:t>Ráno na praktickom vyučovaní sme pomáhali majstrovi odpojiť všetky elektrické zapojenia, všetky sústavy a snímače, kvôli výmene motora na ktorom praskla hlava.</a:t>
            </a:r>
          </a:p>
          <a:p>
            <a:pPr marL="344170" indent="-337820"/>
            <a:r>
              <a:rPr lang="sk-SK" sz="2400" dirty="0">
                <a:ea typeface="Calibri"/>
                <a:cs typeface="Calibri"/>
              </a:rPr>
              <a:t>Keď sme od motora odstrojili všetko, tak sme ho vytiahli a auto pripravili na montáž nového.</a:t>
            </a:r>
          </a:p>
          <a:p>
            <a:pPr marL="344170" indent="-337820"/>
            <a:r>
              <a:rPr lang="sk-SK" sz="2400" dirty="0">
                <a:ea typeface="Calibri"/>
                <a:cs typeface="Calibri"/>
              </a:rPr>
              <a:t>Bola to pre mňa nová skúsenosť.</a:t>
            </a:r>
          </a:p>
          <a:p>
            <a:pPr marL="344170" indent="-337820"/>
            <a:r>
              <a:rPr lang="sk-SK" sz="2400" dirty="0">
                <a:ea typeface="Calibri"/>
                <a:cs typeface="Calibri"/>
              </a:rPr>
              <a:t>Po návrate na hotel sme išli na loď a na </a:t>
            </a:r>
            <a:r>
              <a:rPr lang="sk-SK" sz="2400" dirty="0" err="1">
                <a:ea typeface="Calibri" panose="020F0502020204030204"/>
                <a:cs typeface="Calibri"/>
              </a:rPr>
              <a:t>šlapadlá</a:t>
            </a:r>
            <a:r>
              <a:rPr lang="sk-SK" sz="2400" dirty="0">
                <a:ea typeface="Calibri" panose="020F0502020204030204"/>
                <a:cs typeface="Calibri"/>
              </a:rPr>
              <a:t>.</a:t>
            </a:r>
          </a:p>
          <a:p>
            <a:pPr marL="0" indent="0">
              <a:buNone/>
            </a:pPr>
            <a:endParaRPr lang="sk-SK" sz="240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sk-SK" sz="2400" dirty="0">
                <a:ea typeface="Calibri" panose="020F0502020204030204"/>
                <a:cs typeface="Calibri"/>
              </a:rPr>
              <a:t>Moment dňa: Plávanie na </a:t>
            </a:r>
            <a:r>
              <a:rPr lang="sk-SK" sz="2400" dirty="0" err="1">
                <a:ea typeface="Calibri" panose="020F0502020204030204"/>
                <a:cs typeface="Calibri"/>
              </a:rPr>
              <a:t>šlapadlách</a:t>
            </a:r>
            <a:endParaRPr lang="sk-SK" sz="2400" dirty="0">
              <a:ea typeface="Calibri" panose="020F0502020204030204"/>
              <a:cs typeface="Calibri"/>
            </a:endParaRPr>
          </a:p>
        </p:txBody>
      </p:sp>
      <p:pic>
        <p:nvPicPr>
          <p:cNvPr id="2" name="Obrázok 3" descr="Obrázok, na ktorom je exteriér, voda, jazero, rieka&#10;&#10;Automaticky generovaný popis">
            <a:extLst>
              <a:ext uri="{FF2B5EF4-FFF2-40B4-BE49-F238E27FC236}">
                <a16:creationId xmlns:a16="http://schemas.microsoft.com/office/drawing/2014/main" xmlns="" id="{12E29EC7-A8F6-301D-B0DA-06EF81A5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8272641" y="439642"/>
            <a:ext cx="2429436" cy="3246011"/>
          </a:xfrm>
          <a:prstGeom prst="rect">
            <a:avLst/>
          </a:prstGeom>
        </p:spPr>
      </p:pic>
      <p:pic>
        <p:nvPicPr>
          <p:cNvPr id="4" name="Obrázok 4" descr="Obrázok, na ktorom je auto, osoba, niekoľko&#10;&#10;Automaticky generovaný popis">
            <a:extLst>
              <a:ext uri="{FF2B5EF4-FFF2-40B4-BE49-F238E27FC236}">
                <a16:creationId xmlns:a16="http://schemas.microsoft.com/office/drawing/2014/main" xmlns="" id="{3619D176-16A4-105C-F2CA-E90F52F97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00">
            <a:off x="7675861" y="2694470"/>
            <a:ext cx="1924274" cy="32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3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3408E4B-2DDD-4FB3-9181-7D8A09775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FCA32F3-0B4B-449A-8A9D-309A1B678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C78E1D-D549-4B5E-B65A-7353ED14D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C93C630-65D6-40FA-A096-8251FB983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2C51E34-9874-483C-A2C5-C9D271AD14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09E7E7-5EA4-4526-A350-196FF2782F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39" y="51551"/>
            <a:ext cx="5391757" cy="6805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37820">
              <a:lnSpc>
                <a:spcPct val="110000"/>
              </a:lnSpc>
            </a:pPr>
            <a:r>
              <a:rPr lang="sk-SK" sz="1800" dirty="0">
                <a:cs typeface="Calibri"/>
              </a:rPr>
              <a:t>6.5. Sobota</a:t>
            </a:r>
            <a:endParaRPr lang="sk-SK" sz="1800" dirty="0">
              <a:cs typeface="Arial"/>
            </a:endParaRPr>
          </a:p>
          <a:p>
            <a:pPr marL="344170" indent="-337820">
              <a:lnSpc>
                <a:spcPct val="110000"/>
              </a:lnSpc>
            </a:pPr>
            <a:r>
              <a:rPr lang="sk-SK" sz="1800" dirty="0">
                <a:ea typeface="Calibri" panose="020F0502020204030204"/>
                <a:cs typeface="Calibri"/>
              </a:rPr>
              <a:t>Išli sme do divadla Broadway, boli sme slušne oblečení v košeliach a rifliach.</a:t>
            </a:r>
            <a:endParaRPr lang="sk-SK" sz="1800" dirty="0">
              <a:cs typeface="Arial"/>
            </a:endParaRPr>
          </a:p>
          <a:p>
            <a:pPr marL="344170" indent="-337820">
              <a:lnSpc>
                <a:spcPct val="110000"/>
              </a:lnSpc>
            </a:pPr>
            <a:r>
              <a:rPr lang="sk-SK" sz="1800" dirty="0">
                <a:cs typeface="Arial"/>
              </a:rPr>
              <a:t>Dorazili sme o niečo skôr, tak sme sa boli prejsť.</a:t>
            </a:r>
          </a:p>
          <a:p>
            <a:pPr marL="344170" indent="-337820">
              <a:lnSpc>
                <a:spcPct val="110000"/>
              </a:lnSpc>
            </a:pPr>
            <a:r>
              <a:rPr lang="sk-SK" sz="1800" dirty="0">
                <a:cs typeface="Arial"/>
              </a:rPr>
              <a:t>Niekoľko minút pred začatím divadelného predstavenia Láska nebeská sme sa vrátili a išli sme sa usadiť.</a:t>
            </a:r>
          </a:p>
          <a:p>
            <a:pPr marL="344170" indent="-337820">
              <a:lnSpc>
                <a:spcPct val="110000"/>
              </a:lnSpc>
            </a:pPr>
            <a:r>
              <a:rPr lang="sk-SK" sz="1800" dirty="0">
                <a:cs typeface="Arial"/>
              </a:rPr>
              <a:t>Sedeli sme na balkóne, z ktorého sme mali pekný výhľad na javisko a celé divadelné dianie.</a:t>
            </a:r>
          </a:p>
          <a:p>
            <a:pPr marL="344170" indent="-337820">
              <a:lnSpc>
                <a:spcPct val="110000"/>
              </a:lnSpc>
            </a:pPr>
            <a:r>
              <a:rPr lang="sk-SK" sz="1800" dirty="0">
                <a:cs typeface="Arial"/>
              </a:rPr>
              <a:t>Divadelné predstavenie som si užil, myslím si, že bolo veľmi dobre zahraté, herci boli výborní aj s menšími technickými chybami.</a:t>
            </a:r>
          </a:p>
          <a:p>
            <a:pPr marL="344170" indent="-337820">
              <a:lnSpc>
                <a:spcPct val="110000"/>
              </a:lnSpc>
            </a:pPr>
            <a:r>
              <a:rPr lang="sk-SK" sz="1800" dirty="0">
                <a:cs typeface="Calibri"/>
              </a:rPr>
              <a:t>Divadelné predstavenie som si užil.</a:t>
            </a:r>
          </a:p>
          <a:p>
            <a:pPr marL="344170" indent="-337820">
              <a:lnSpc>
                <a:spcPct val="110000"/>
              </a:lnSpc>
            </a:pPr>
            <a:endParaRPr lang="sk-SK" sz="1800">
              <a:ea typeface="Calibri" panose="020F0502020204030204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1800" dirty="0">
                <a:ea typeface="Calibri" panose="020F0502020204030204"/>
                <a:cs typeface="Calibri"/>
              </a:rPr>
              <a:t>Moment dňa: Divadelné predstavenie</a:t>
            </a:r>
            <a:endParaRPr lang="sk-SK" sz="1800" dirty="0">
              <a:cs typeface="Arial" panose="020B0604020202020204"/>
            </a:endParaRPr>
          </a:p>
        </p:txBody>
      </p:sp>
      <p:pic>
        <p:nvPicPr>
          <p:cNvPr id="4" name="Obrázok 4" descr="Obrázok, na ktorom je text, vnútri, osoba, ľudia&#10;&#10;Automaticky generovaný popis">
            <a:extLst>
              <a:ext uri="{FF2B5EF4-FFF2-40B4-BE49-F238E27FC236}">
                <a16:creationId xmlns:a16="http://schemas.microsoft.com/office/drawing/2014/main" xmlns="" id="{98C5E237-5351-F5C3-86A5-AE84A20E06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42" r="2771" b="-2"/>
          <a:stretch/>
        </p:blipFill>
        <p:spPr>
          <a:xfrm>
            <a:off x="6577568" y="1407486"/>
            <a:ext cx="4694132" cy="431476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2373A23-D87D-48AD-A357-96100C722D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499" y="192769"/>
            <a:ext cx="6695705" cy="6607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350" indent="0">
              <a:buNone/>
            </a:pPr>
            <a:r>
              <a:rPr lang="sk-SK" dirty="0">
                <a:cs typeface="Arial"/>
              </a:rPr>
              <a:t>7.5. Nedeľa</a:t>
            </a:r>
          </a:p>
          <a:p>
            <a:pPr marL="6350" indent="0">
              <a:buNone/>
            </a:pPr>
            <a:endParaRPr lang="sk-SK">
              <a:cs typeface="Arial"/>
            </a:endParaRPr>
          </a:p>
          <a:p>
            <a:pPr marL="6350" indent="0">
              <a:buNone/>
            </a:pPr>
            <a:r>
              <a:rPr lang="sk-SK" dirty="0">
                <a:cs typeface="Arial"/>
              </a:rPr>
              <a:t>Dnes sme boli v </a:t>
            </a:r>
            <a:r>
              <a:rPr lang="sk-SK" dirty="0" err="1">
                <a:cs typeface="Arial"/>
              </a:rPr>
              <a:t>aquaparku</a:t>
            </a:r>
            <a:r>
              <a:rPr lang="sk-SK" dirty="0">
                <a:cs typeface="Arial"/>
              </a:rPr>
              <a:t> </a:t>
            </a:r>
            <a:r>
              <a:rPr lang="sk-SK" dirty="0" err="1">
                <a:cs typeface="Arial"/>
              </a:rPr>
              <a:t>aquaplace</a:t>
            </a:r>
            <a:r>
              <a:rPr lang="sk-SK" dirty="0">
                <a:cs typeface="Arial"/>
              </a:rPr>
              <a:t>.</a:t>
            </a:r>
          </a:p>
          <a:p>
            <a:pPr marL="6350" indent="0">
              <a:buNone/>
            </a:pPr>
            <a:r>
              <a:rPr lang="sk-SK" dirty="0">
                <a:cs typeface="Arial"/>
              </a:rPr>
              <a:t>Vyskúšali sme všetky tobogany.</a:t>
            </a:r>
          </a:p>
          <a:p>
            <a:pPr marL="6350" indent="0">
              <a:buNone/>
            </a:pPr>
            <a:r>
              <a:rPr lang="sk-SK" dirty="0">
                <a:cs typeface="Arial"/>
              </a:rPr>
              <a:t>Najviac zo všetkých vecí som si užil divokú rieku.</a:t>
            </a:r>
          </a:p>
          <a:p>
            <a:pPr marL="6350" indent="0">
              <a:buNone/>
            </a:pPr>
            <a:r>
              <a:rPr lang="sk-SK" dirty="0">
                <a:cs typeface="Arial"/>
              </a:rPr>
              <a:t>Prvýkrát som bol v saune, bola to moja premiéra. Najprv som nemal moc pozitívny názor na sauny prišlo mi to nepríjemné. Ale keď som tam naozaj bol tak to nebolo až tak nepríjemné a zistil som že to nakoniec </a:t>
            </a:r>
            <a:r>
              <a:rPr lang="sk-SK" dirty="0" err="1">
                <a:cs typeface="Arial"/>
              </a:rPr>
              <a:t>nieje</a:t>
            </a:r>
            <a:r>
              <a:rPr lang="sk-SK" dirty="0">
                <a:cs typeface="Arial"/>
              </a:rPr>
              <a:t> až tak zlé a že je to uvoľňujúce.</a:t>
            </a:r>
          </a:p>
          <a:p>
            <a:pPr marL="6350" indent="0">
              <a:buNone/>
            </a:pPr>
            <a:r>
              <a:rPr lang="sk-SK" dirty="0">
                <a:cs typeface="Arial"/>
              </a:rPr>
              <a:t>Celý deň v </a:t>
            </a:r>
            <a:r>
              <a:rPr lang="sk-SK" dirty="0" err="1">
                <a:cs typeface="Arial"/>
              </a:rPr>
              <a:t>aquaparku</a:t>
            </a:r>
            <a:r>
              <a:rPr lang="sk-SK" dirty="0">
                <a:cs typeface="Arial"/>
              </a:rPr>
              <a:t> som si užil zmenil som názor na sauny.</a:t>
            </a:r>
          </a:p>
          <a:p>
            <a:pPr marL="6350" indent="0">
              <a:buNone/>
            </a:pPr>
            <a:endParaRPr lang="sk-SK">
              <a:cs typeface="Arial"/>
            </a:endParaRPr>
          </a:p>
          <a:p>
            <a:pPr marL="6350" indent="0">
              <a:buNone/>
            </a:pPr>
            <a:r>
              <a:rPr lang="sk-SK" dirty="0">
                <a:cs typeface="Arial"/>
              </a:rPr>
              <a:t>Moment dňa: Splavovanie po divokej rieke</a:t>
            </a:r>
          </a:p>
        </p:txBody>
      </p:sp>
      <p:pic>
        <p:nvPicPr>
          <p:cNvPr id="2" name="Obrázok 3">
            <a:extLst>
              <a:ext uri="{FF2B5EF4-FFF2-40B4-BE49-F238E27FC236}">
                <a16:creationId xmlns:a16="http://schemas.microsoft.com/office/drawing/2014/main" xmlns="" id="{A78CDDDC-5C15-2394-B30F-A2CE6AB23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7881257" y="430976"/>
            <a:ext cx="4029692" cy="3017321"/>
          </a:xfrm>
          <a:prstGeom prst="rect">
            <a:avLst/>
          </a:prstGeom>
        </p:spPr>
      </p:pic>
      <p:pic>
        <p:nvPicPr>
          <p:cNvPr id="4" name="Obrázok 4" descr="Obrázok, na ktorom je text, vnútri, podlaha, stôl&#10;&#10;Automaticky generovaný popis">
            <a:extLst>
              <a:ext uri="{FF2B5EF4-FFF2-40B4-BE49-F238E27FC236}">
                <a16:creationId xmlns:a16="http://schemas.microsoft.com/office/drawing/2014/main" xmlns="" id="{06009716-FC33-31F8-65D3-179EC3C40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20000">
            <a:off x="8441777" y="3157318"/>
            <a:ext cx="2462491" cy="32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C89C6C5-E1C3-431C-A8BF-A386FB07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641" y="291730"/>
            <a:ext cx="6418614" cy="5885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37820"/>
            <a:r>
              <a:rPr lang="sk-SK" dirty="0">
                <a:cs typeface="Arial"/>
              </a:rPr>
              <a:t>8.5. Pondelok</a:t>
            </a:r>
          </a:p>
          <a:p>
            <a:pPr marL="344170" indent="-337820"/>
            <a:r>
              <a:rPr lang="sk-SK" dirty="0">
                <a:cs typeface="Arial"/>
              </a:rPr>
              <a:t>Dnes sme boli v areáli Tep </a:t>
            </a:r>
            <a:r>
              <a:rPr lang="sk-SK" dirty="0" err="1">
                <a:cs typeface="Arial"/>
              </a:rPr>
              <a:t>factor</a:t>
            </a:r>
            <a:r>
              <a:rPr lang="sk-SK" dirty="0">
                <a:cs typeface="Arial"/>
              </a:rPr>
              <a:t>.</a:t>
            </a:r>
          </a:p>
          <a:p>
            <a:pPr marL="344170" indent="-337820"/>
            <a:r>
              <a:rPr lang="sk-SK" dirty="0">
                <a:cs typeface="Arial"/>
              </a:rPr>
              <a:t>Tep </a:t>
            </a:r>
            <a:r>
              <a:rPr lang="sk-SK" dirty="0" err="1">
                <a:cs typeface="Arial"/>
              </a:rPr>
              <a:t>factor</a:t>
            </a:r>
            <a:r>
              <a:rPr lang="sk-SK" dirty="0">
                <a:cs typeface="Arial"/>
              </a:rPr>
              <a:t> funguje na rovnakom princípe ako Pevnosť </a:t>
            </a:r>
            <a:r>
              <a:rPr lang="sk-SK" dirty="0" err="1">
                <a:cs typeface="Arial"/>
              </a:rPr>
              <a:t>Boyard</a:t>
            </a:r>
            <a:r>
              <a:rPr lang="sk-SK" dirty="0">
                <a:cs typeface="Arial"/>
              </a:rPr>
              <a:t>.</a:t>
            </a:r>
          </a:p>
          <a:p>
            <a:pPr marL="344170" indent="-337820"/>
            <a:r>
              <a:rPr lang="sk-SK" dirty="0">
                <a:cs typeface="Arial"/>
              </a:rPr>
              <a:t>Museli sme spĺňať rôzne úlohy, prechádzať prekážkové dráhy a spoločne rozmýšľať nad riešením rôznych hádaniek alebo prechádzaním spoločne rôznych prekážok.</a:t>
            </a:r>
          </a:p>
          <a:p>
            <a:pPr marL="344170" indent="-337820"/>
            <a:r>
              <a:rPr lang="sk-SK" dirty="0">
                <a:cs typeface="Arial"/>
              </a:rPr>
              <a:t>Večer sme opekali </a:t>
            </a:r>
            <a:r>
              <a:rPr lang="sk-SK" dirty="0" err="1">
                <a:cs typeface="Arial"/>
              </a:rPr>
              <a:t>špekačky</a:t>
            </a:r>
            <a:r>
              <a:rPr lang="sk-SK" dirty="0">
                <a:cs typeface="Arial"/>
              </a:rPr>
              <a:t> pri hudbe s gitarou.</a:t>
            </a:r>
          </a:p>
          <a:p>
            <a:pPr marL="344170" indent="-337820"/>
            <a:endParaRPr lang="sk-SK">
              <a:cs typeface="Arial"/>
            </a:endParaRPr>
          </a:p>
          <a:p>
            <a:pPr marL="344170" indent="-337820"/>
            <a:r>
              <a:rPr lang="sk-SK" dirty="0">
                <a:cs typeface="Arial"/>
              </a:rPr>
              <a:t>Moment dňa: Aktivity v Tep faktore</a:t>
            </a:r>
          </a:p>
        </p:txBody>
      </p:sp>
      <p:pic>
        <p:nvPicPr>
          <p:cNvPr id="2" name="Obrázok 3" descr="Obrázok, na ktorom je skupina&#10;&#10;Automaticky generovaný popis">
            <a:extLst>
              <a:ext uri="{FF2B5EF4-FFF2-40B4-BE49-F238E27FC236}">
                <a16:creationId xmlns:a16="http://schemas.microsoft.com/office/drawing/2014/main" xmlns="" id="{507C8315-11E2-B029-08FE-84C29CA57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00">
            <a:off x="6950711" y="3130739"/>
            <a:ext cx="4345080" cy="3262031"/>
          </a:xfrm>
          <a:prstGeom prst="rect">
            <a:avLst/>
          </a:prstGeom>
        </p:spPr>
      </p:pic>
      <p:pic>
        <p:nvPicPr>
          <p:cNvPr id="4" name="Obrázok 4">
            <a:extLst>
              <a:ext uri="{FF2B5EF4-FFF2-40B4-BE49-F238E27FC236}">
                <a16:creationId xmlns:a16="http://schemas.microsoft.com/office/drawing/2014/main" xmlns="" id="{868B1420-40A2-907B-0F80-BA4B46C8C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8563012" y="452082"/>
            <a:ext cx="2585757" cy="34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78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Širokouhlá</PresentationFormat>
  <Paragraphs>114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MS Shell Dlg 2</vt:lpstr>
      <vt:lpstr>Wingdings</vt:lpstr>
      <vt:lpstr>Wingdings 3</vt:lpstr>
      <vt:lpstr>Madison</vt:lpstr>
      <vt:lpstr>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Záverečné zhrnutie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Student</dc:creator>
  <cp:lastModifiedBy>Žiak</cp:lastModifiedBy>
  <cp:revision>337</cp:revision>
  <dcterms:created xsi:type="dcterms:W3CDTF">2023-05-01T18:20:33Z</dcterms:created>
  <dcterms:modified xsi:type="dcterms:W3CDTF">2023-05-15T10:51:43Z</dcterms:modified>
</cp:coreProperties>
</file>