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docx" ContentType="application/vnd.openxmlformats-officedocument.wordprocessingml.document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6" r:id="rId2"/>
    <p:sldId id="269" r:id="rId3"/>
    <p:sldId id="257" r:id="rId4"/>
    <p:sldId id="270" r:id="rId5"/>
    <p:sldId id="300" r:id="rId6"/>
    <p:sldId id="301" r:id="rId7"/>
    <p:sldId id="302" r:id="rId8"/>
    <p:sldId id="303" r:id="rId9"/>
    <p:sldId id="304" r:id="rId10"/>
    <p:sldId id="305" r:id="rId11"/>
    <p:sldId id="306" r:id="rId12"/>
    <p:sldId id="307" r:id="rId13"/>
    <p:sldId id="308" r:id="rId14"/>
    <p:sldId id="309" r:id="rId15"/>
    <p:sldId id="310" r:id="rId16"/>
    <p:sldId id="299" r:id="rId17"/>
  </p:sldIdLst>
  <p:sldSz cx="9144000" cy="6858000" type="screen4x3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18" d="100"/>
          <a:sy n="118" d="100"/>
        </p:scale>
        <p:origin x="-1434" y="-1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hlavičk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3" name="Zástupný objekt pre dá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C00FA43-5B5F-49A7-8B4A-D940688A3A32}" type="datetimeFigureOut">
              <a:rPr lang="sk-SK" smtClean="0"/>
              <a:t>16. 5. 2023</a:t>
            </a:fld>
            <a:endParaRPr lang="sk-SK"/>
          </a:p>
        </p:txBody>
      </p:sp>
      <p:sp>
        <p:nvSpPr>
          <p:cNvPr id="4" name="Zástupný objekt pre obrázok snímky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k-SK"/>
          </a:p>
        </p:txBody>
      </p:sp>
      <p:sp>
        <p:nvSpPr>
          <p:cNvPr id="5" name="Zástupný objekt pre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6" name="Zástupný objekt pre pät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7" name="Zástupný objekt pre číslo snímky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6E98D41-9D66-4B24-8D7F-84B7B1B46A54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4046488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k-SK"/>
              <a:t>Upravte štýly predlohy textu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k-SK"/>
              <a:t>Upravte štýl predlohy podnadpisov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B597FB-F969-4C2F-81DB-2B908FE5E8AA}" type="datetimeFigureOut">
              <a:rPr lang="sk-SK" smtClean="0"/>
              <a:t>16. 5. 2023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2D60C9-4A45-46EF-9370-2232258D1AA8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254860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Upravte štýly predlohy textu</a:t>
            </a:r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/>
              <a:t>Upravte štýl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B597FB-F969-4C2F-81DB-2B908FE5E8AA}" type="datetimeFigureOut">
              <a:rPr lang="sk-SK" smtClean="0"/>
              <a:t>16. 5. 2023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2D60C9-4A45-46EF-9370-2232258D1AA8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120035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k-SK"/>
              <a:t>Upravte štýly predlohy textu</a:t>
            </a:r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k-SK"/>
              <a:t>Upravte štýl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B597FB-F969-4C2F-81DB-2B908FE5E8AA}" type="datetimeFigureOut">
              <a:rPr lang="sk-SK" smtClean="0"/>
              <a:t>16. 5. 2023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2D60C9-4A45-46EF-9370-2232258D1AA8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748079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Upravte štýly predlohy textu</a:t>
            </a: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/>
              <a:t>Upravte štýl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B597FB-F969-4C2F-81DB-2B908FE5E8AA}" type="datetimeFigureOut">
              <a:rPr lang="sk-SK" smtClean="0"/>
              <a:t>16. 5. 2023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2D60C9-4A45-46EF-9370-2232258D1AA8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1255777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k-SK"/>
              <a:t>Upravte štýly predlohy textu</a:t>
            </a:r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/>
              <a:t>Upravte štýl predlohy textu.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B597FB-F969-4C2F-81DB-2B908FE5E8AA}" type="datetimeFigureOut">
              <a:rPr lang="sk-SK" smtClean="0"/>
              <a:t>16. 5. 2023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2D60C9-4A45-46EF-9370-2232258D1AA8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0977552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Upravte štýly predlohy textu</a:t>
            </a:r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/>
              <a:t>Upravte štýl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/>
              <a:t>Upravte štýl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B597FB-F969-4C2F-81DB-2B908FE5E8AA}" type="datetimeFigureOut">
              <a:rPr lang="sk-SK" smtClean="0"/>
              <a:t>16. 5. 2023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2D60C9-4A45-46EF-9370-2232258D1AA8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9279134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k-SK"/>
              <a:t>Upravte štýly predlohy textu</a:t>
            </a:r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Upravte štýl predlohy textu.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/>
              <a:t>Upravte štýl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5" name="Zástupný symbol tex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Upravte štýl predlohy textu.</a:t>
            </a:r>
          </a:p>
        </p:txBody>
      </p:sp>
      <p:sp>
        <p:nvSpPr>
          <p:cNvPr id="6" name="Zástupný symbol obsah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/>
              <a:t>Upravte štýl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7" name="Zástupný symbol dátum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B597FB-F969-4C2F-81DB-2B908FE5E8AA}" type="datetimeFigureOut">
              <a:rPr lang="sk-SK" smtClean="0"/>
              <a:t>16. 5. 2023</a:t>
            </a:fld>
            <a:endParaRPr lang="sk-SK"/>
          </a:p>
        </p:txBody>
      </p:sp>
      <p:sp>
        <p:nvSpPr>
          <p:cNvPr id="8" name="Zástupný symbol päty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Zástupný symbol čísla snímky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2D60C9-4A45-46EF-9370-2232258D1AA8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0801933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Upravte štýly predlohy textu</a:t>
            </a:r>
          </a:p>
        </p:txBody>
      </p:sp>
      <p:sp>
        <p:nvSpPr>
          <p:cNvPr id="3" name="Zástupný symbol dátum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B597FB-F969-4C2F-81DB-2B908FE5E8AA}" type="datetimeFigureOut">
              <a:rPr lang="sk-SK" smtClean="0"/>
              <a:t>16. 5. 2023</a:t>
            </a:fld>
            <a:endParaRPr lang="sk-SK"/>
          </a:p>
        </p:txBody>
      </p:sp>
      <p:sp>
        <p:nvSpPr>
          <p:cNvPr id="4" name="Zástupný symbol päty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2D60C9-4A45-46EF-9370-2232258D1AA8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8447913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dátum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B597FB-F969-4C2F-81DB-2B908FE5E8AA}" type="datetimeFigureOut">
              <a:rPr lang="sk-SK" smtClean="0"/>
              <a:t>16. 5. 2023</a:t>
            </a:fld>
            <a:endParaRPr lang="sk-SK"/>
          </a:p>
        </p:txBody>
      </p:sp>
      <p:sp>
        <p:nvSpPr>
          <p:cNvPr id="3" name="Zástupný symbol päty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2D60C9-4A45-46EF-9370-2232258D1AA8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9652965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/>
              <a:t>Upravte štýly predlohy textu</a:t>
            </a: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k-SK"/>
              <a:t>Upravte štýl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/>
              <a:t>Upravte štýl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B597FB-F969-4C2F-81DB-2B908FE5E8AA}" type="datetimeFigureOut">
              <a:rPr lang="sk-SK" smtClean="0"/>
              <a:t>16. 5. 2023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2D60C9-4A45-46EF-9370-2232258D1AA8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9269199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/>
              <a:t>Upravte štýly predlohy textu</a:t>
            </a:r>
          </a:p>
        </p:txBody>
      </p:sp>
      <p:sp>
        <p:nvSpPr>
          <p:cNvPr id="3" name="Zástupný symbol obrázka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k-SK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/>
              <a:t>Upravte štýl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B597FB-F969-4C2F-81DB-2B908FE5E8AA}" type="datetimeFigureOut">
              <a:rPr lang="sk-SK" smtClean="0"/>
              <a:t>16. 5. 2023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2D60C9-4A45-46EF-9370-2232258D1AA8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7599617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nadpis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k-SK"/>
              <a:t>Upravte štýly predlohy textu</a:t>
            </a:r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/>
              <a:t>Upravte štýl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B597FB-F969-4C2F-81DB-2B908FE5E8AA}" type="datetimeFigureOut">
              <a:rPr lang="sk-SK" smtClean="0"/>
              <a:t>16. 5. 2023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2D60C9-4A45-46EF-9370-2232258D1AA8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4402329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9.png"/><Relationship Id="rId4" Type="http://schemas.openxmlformats.org/officeDocument/2006/relationships/image" Target="../media/image38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2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oleObject" Target="../embeddings/oleObject1.bin"/><Relationship Id="rId7" Type="http://schemas.openxmlformats.org/officeDocument/2006/relationships/image" Target="../media/image4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3.jpg"/><Relationship Id="rId5" Type="http://schemas.openxmlformats.org/officeDocument/2006/relationships/image" Target="../media/image2.emf"/><Relationship Id="rId4" Type="http://schemas.openxmlformats.org/officeDocument/2006/relationships/package" Target="../embeddings/Dokument_programu_Microsoft_Word1.docx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470189" y="1124744"/>
            <a:ext cx="7988011" cy="3744416"/>
          </a:xfrm>
        </p:spPr>
        <p:txBody>
          <a:bodyPr>
            <a:normAutofit fontScale="90000"/>
          </a:bodyPr>
          <a:lstStyle/>
          <a:p>
            <a:pPr algn="l">
              <a:tabLst>
                <a:tab pos="2068513" algn="l"/>
              </a:tabLst>
            </a:pPr>
            <a:r>
              <a:rPr lang="sk-SK" sz="2000" b="1" dirty="0"/>
              <a:t>KA102 - Mobilita učiacich sa a zamestnancov v OVP</a:t>
            </a:r>
            <a:r>
              <a:rPr lang="sk-SK" sz="2000" dirty="0"/>
              <a:t/>
            </a:r>
            <a:br>
              <a:rPr lang="sk-SK" sz="2000" dirty="0"/>
            </a:br>
            <a:r>
              <a:rPr lang="sk-SK" sz="2000" b="1" dirty="0"/>
              <a:t>Projekt: </a:t>
            </a:r>
            <a:r>
              <a:rPr lang="sk-SK" sz="2000" b="1" spc="-1" dirty="0">
                <a:latin typeface="Calibri" panose="020F0502020204030204" pitchFamily="34" charset="0"/>
                <a:cs typeface="Calibri" panose="020F0502020204030204" pitchFamily="34" charset="0"/>
              </a:rPr>
              <a:t>Odbornosť a zručnosť</a:t>
            </a:r>
            <a:r>
              <a:rPr lang="sk-SK" sz="2000" b="1" dirty="0"/>
              <a:t/>
            </a:r>
            <a:br>
              <a:rPr lang="sk-SK" sz="2000" b="1" dirty="0"/>
            </a:br>
            <a:r>
              <a:rPr lang="sk-SK" sz="2000" b="1" dirty="0"/>
              <a:t/>
            </a:r>
            <a:br>
              <a:rPr lang="sk-SK" sz="2000" b="1" dirty="0"/>
            </a:br>
            <a:r>
              <a:rPr lang="sk-SK" sz="2000" dirty="0"/>
              <a:t/>
            </a:r>
            <a:br>
              <a:rPr lang="sk-SK" sz="2000" dirty="0"/>
            </a:br>
            <a:r>
              <a:rPr lang="sk-SK" sz="2000" dirty="0"/>
              <a:t>Prijímateľ projektu: </a:t>
            </a:r>
            <a:r>
              <a:rPr lang="sk-SK" sz="2000" dirty="0" smtClean="0"/>
              <a:t>    </a:t>
            </a:r>
            <a:r>
              <a:rPr lang="sk-SK" sz="2000" b="1" dirty="0" smtClean="0"/>
              <a:t>Stredná </a:t>
            </a:r>
            <a:r>
              <a:rPr lang="sk-SK" sz="2000" b="1" dirty="0"/>
              <a:t>odborná škola dopravná</a:t>
            </a:r>
            <a:br>
              <a:rPr lang="sk-SK" sz="2000" b="1" dirty="0"/>
            </a:br>
            <a:r>
              <a:rPr lang="sk-SK" sz="2000" b="1" dirty="0"/>
              <a:t>	</a:t>
            </a:r>
            <a:r>
              <a:rPr lang="sk-SK" sz="2000" b="1" spc="-1" dirty="0">
                <a:latin typeface="Calibri" panose="020F0502020204030204" pitchFamily="34" charset="0"/>
                <a:cs typeface="Calibri" panose="020F0502020204030204" pitchFamily="34" charset="0"/>
              </a:rPr>
              <a:t>Rosinská 3126/2</a:t>
            </a:r>
            <a:r>
              <a:rPr lang="sk-SK" sz="2000" b="1" spc="-1" dirty="0">
                <a:latin typeface="Century Gothic"/>
              </a:rPr>
              <a:t/>
            </a:r>
            <a:br>
              <a:rPr lang="sk-SK" sz="2000" b="1" spc="-1" dirty="0">
                <a:latin typeface="Century Gothic"/>
              </a:rPr>
            </a:br>
            <a:r>
              <a:rPr lang="sk-SK" sz="2000" b="1" spc="-1" dirty="0">
                <a:latin typeface="Century Gothic"/>
              </a:rPr>
              <a:t>                             </a:t>
            </a:r>
            <a:r>
              <a:rPr lang="sk-SK" sz="2000" b="1" spc="-1" dirty="0" smtClean="0">
                <a:latin typeface="Century Gothic"/>
              </a:rPr>
              <a:t>    </a:t>
            </a:r>
            <a:r>
              <a:rPr lang="sk-SK" sz="2000" b="1" spc="-1" dirty="0" smtClean="0">
                <a:latin typeface="Calibri" panose="020F0502020204030204" pitchFamily="34" charset="0"/>
                <a:cs typeface="Calibri" panose="020F0502020204030204" pitchFamily="34" charset="0"/>
              </a:rPr>
              <a:t>010 </a:t>
            </a:r>
            <a:r>
              <a:rPr lang="sk-SK" sz="2000" b="1" spc="-1" dirty="0">
                <a:latin typeface="Calibri" panose="020F0502020204030204" pitchFamily="34" charset="0"/>
                <a:cs typeface="Calibri" panose="020F0502020204030204" pitchFamily="34" charset="0"/>
              </a:rPr>
              <a:t>08 </a:t>
            </a:r>
            <a:r>
              <a:rPr lang="sk-SK" sz="2000" b="1" spc="-1" dirty="0" smtClean="0">
                <a:latin typeface="Calibri" panose="020F0502020204030204" pitchFamily="34" charset="0"/>
                <a:cs typeface="Calibri" panose="020F0502020204030204" pitchFamily="34" charset="0"/>
              </a:rPr>
              <a:t>Žilina</a:t>
            </a:r>
            <a:br>
              <a:rPr lang="sk-SK" sz="2000" b="1" spc="-1" dirty="0" smtClean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sk-SK" sz="2000" b="1" dirty="0"/>
              <a:t/>
            </a:r>
            <a:br>
              <a:rPr lang="sk-SK" sz="2000" b="1" dirty="0"/>
            </a:br>
            <a:r>
              <a:rPr lang="sk-SK" sz="2000" dirty="0"/>
              <a:t>Miesto pobytu: 	</a:t>
            </a:r>
            <a:r>
              <a:rPr lang="sk-SK" sz="2000" b="1" dirty="0" smtClean="0"/>
              <a:t>AUTO EŠPANDR</a:t>
            </a:r>
            <a:r>
              <a:rPr lang="en-US" sz="2000" b="1" dirty="0" smtClean="0"/>
              <a:t>, </a:t>
            </a:r>
            <a:r>
              <a:rPr lang="sk-SK" sz="2000" b="1" dirty="0" smtClean="0"/>
              <a:t>AUTOSERVIS</a:t>
            </a:r>
            <a:br>
              <a:rPr lang="sk-SK" sz="2000" b="1" dirty="0" smtClean="0"/>
            </a:br>
            <a:r>
              <a:rPr lang="sk-SK" sz="2000" b="1" dirty="0"/>
              <a:t>	</a:t>
            </a:r>
            <a:r>
              <a:rPr lang="sk-SK" sz="2000" b="1" dirty="0" smtClean="0"/>
              <a:t>Praha 10, Daliborova 834/20</a:t>
            </a:r>
            <a:br>
              <a:rPr lang="sk-SK" sz="2000" b="1" dirty="0" smtClean="0"/>
            </a:br>
            <a:r>
              <a:rPr lang="en-US" sz="2000" b="1" dirty="0" smtClean="0"/>
              <a:t>  </a:t>
            </a:r>
            <a:r>
              <a:rPr lang="sk-SK" sz="2000" b="1" dirty="0"/>
              <a:t>	</a:t>
            </a:r>
            <a:r>
              <a:rPr lang="sk-SK" sz="2000" b="1" dirty="0" smtClean="0"/>
              <a:t>102 00 Praha 15 </a:t>
            </a:r>
            <a:br>
              <a:rPr lang="sk-SK" sz="2000" b="1" dirty="0" smtClean="0"/>
            </a:br>
            <a:r>
              <a:rPr lang="sk-SK" sz="2000" b="1" dirty="0"/>
              <a:t>	</a:t>
            </a:r>
            <a:r>
              <a:rPr lang="en-US" sz="2000" b="1" dirty="0" err="1" smtClean="0"/>
              <a:t>Česká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republika</a:t>
            </a:r>
            <a:r>
              <a:rPr lang="sk-SK" sz="2000" b="1" dirty="0" smtClean="0"/>
              <a:t/>
            </a:r>
            <a:br>
              <a:rPr lang="sk-SK" sz="2000" b="1" dirty="0" smtClean="0"/>
            </a:br>
            <a:r>
              <a:rPr lang="sk-SK" sz="2000" dirty="0"/>
              <a:t/>
            </a:r>
            <a:br>
              <a:rPr lang="sk-SK" sz="2000" dirty="0"/>
            </a:br>
            <a:r>
              <a:rPr lang="sk-SK" sz="2000" dirty="0"/>
              <a:t>Dátum pobytu</a:t>
            </a:r>
            <a:r>
              <a:rPr lang="sk-SK" sz="2000" b="1" dirty="0"/>
              <a:t>: 	</a:t>
            </a:r>
            <a:r>
              <a:rPr lang="sk-SK" sz="2000" b="1" dirty="0" smtClean="0"/>
              <a:t>01. 05. - 12. 05. 2023</a:t>
            </a:r>
            <a:endParaRPr lang="sk-SK" sz="2000" b="1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509478" y="4725144"/>
            <a:ext cx="7776864" cy="1584176"/>
          </a:xfrm>
        </p:spPr>
        <p:txBody>
          <a:bodyPr>
            <a:normAutofit fontScale="25000" lnSpcReduction="20000"/>
          </a:bodyPr>
          <a:lstStyle/>
          <a:p>
            <a:r>
              <a:rPr lang="sk-SK" dirty="0" smtClean="0"/>
              <a:t> </a:t>
            </a:r>
            <a:endParaRPr lang="sk-SK" dirty="0"/>
          </a:p>
          <a:p>
            <a:endParaRPr lang="sk-SK" dirty="0"/>
          </a:p>
          <a:p>
            <a:pPr algn="l"/>
            <a:r>
              <a:rPr lang="sk-SK" sz="9600" b="1" dirty="0">
                <a:solidFill>
                  <a:srgbClr val="FF0000"/>
                </a:solidFill>
              </a:rPr>
              <a:t>Účastník: Ing. </a:t>
            </a:r>
            <a:r>
              <a:rPr lang="sk-SK" sz="9600" b="1" dirty="0" smtClean="0">
                <a:solidFill>
                  <a:srgbClr val="FF0000"/>
                </a:solidFill>
              </a:rPr>
              <a:t>Bystrík Nemček, PhD.</a:t>
            </a:r>
            <a:endParaRPr lang="sk-SK" sz="9600" b="1" dirty="0">
              <a:solidFill>
                <a:srgbClr val="FF0000"/>
              </a:solidFill>
            </a:endParaRPr>
          </a:p>
          <a:p>
            <a:pPr algn="l"/>
            <a:endParaRPr lang="sk-SK" sz="7400" b="1" dirty="0">
              <a:solidFill>
                <a:srgbClr val="FF0000"/>
              </a:solidFill>
            </a:endParaRPr>
          </a:p>
          <a:p>
            <a:pPr algn="l"/>
            <a:endParaRPr lang="sk-SK" sz="7400" b="1" dirty="0">
              <a:solidFill>
                <a:srgbClr val="FF0000"/>
              </a:solidFill>
            </a:endParaRPr>
          </a:p>
          <a:p>
            <a:pPr algn="l"/>
            <a:r>
              <a:rPr lang="fr-FR" sz="4800" b="1" dirty="0">
                <a:solidFill>
                  <a:schemeClr val="tx1"/>
                </a:solidFill>
              </a:rPr>
              <a:t>Za obsah zodpovedá autor a Európska komisia ani národná agentúra nenesú zodpovednosť za použitie týchto informácií</a:t>
            </a:r>
            <a:endParaRPr lang="sk-SK" sz="4800" b="1" dirty="0">
              <a:solidFill>
                <a:schemeClr val="tx1"/>
              </a:solidFill>
            </a:endParaRPr>
          </a:p>
          <a:p>
            <a:r>
              <a:rPr lang="sk-SK" dirty="0"/>
              <a:t> </a:t>
            </a:r>
          </a:p>
          <a:p>
            <a:pPr algn="l"/>
            <a:endParaRPr lang="sk-SK" dirty="0"/>
          </a:p>
        </p:txBody>
      </p:sp>
      <p:pic>
        <p:nvPicPr>
          <p:cNvPr id="1026" name="Obrázok 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379986"/>
            <a:ext cx="1966912" cy="57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9253574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="" xmlns:a16="http://schemas.microsoft.com/office/drawing/2014/main" id="{9788B877-6FA2-48B3-8F62-573098AADD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0464"/>
          </a:xfrm>
        </p:spPr>
        <p:txBody>
          <a:bodyPr>
            <a:normAutofit/>
          </a:bodyPr>
          <a:lstStyle/>
          <a:p>
            <a:r>
              <a:rPr lang="sk-SK" sz="2400" b="1" dirty="0" smtClean="0"/>
              <a:t>Utorok 09. 05. 2023</a:t>
            </a:r>
            <a:endParaRPr lang="sk-SK" sz="2400" b="1" dirty="0"/>
          </a:p>
        </p:txBody>
      </p:sp>
      <p:sp>
        <p:nvSpPr>
          <p:cNvPr id="3" name="Zástupný objekt pre obsah 2">
            <a:extLst>
              <a:ext uri="{FF2B5EF4-FFF2-40B4-BE49-F238E27FC236}">
                <a16:creationId xmlns="" xmlns:a16="http://schemas.microsoft.com/office/drawing/2014/main" id="{2011B8E8-9291-4D25-8C91-9CC0BAF646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3620" y="1266935"/>
            <a:ext cx="6614644" cy="302616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k-SK" sz="2000" dirty="0" smtClean="0"/>
              <a:t>V poobedných hodinách sme navštívili Národní </a:t>
            </a:r>
            <a:r>
              <a:rPr lang="sk-SK" sz="2000" dirty="0" err="1" smtClean="0"/>
              <a:t>muzeum</a:t>
            </a:r>
            <a:r>
              <a:rPr lang="sk-SK" sz="2000" dirty="0" smtClean="0"/>
              <a:t> v Prahe, ktoré je najvýznamnejšou českou múzejnou inštitúciou. Mali sme možnosť vidieť zaujímavé exponáty z prírodovedeckej</a:t>
            </a:r>
            <a:r>
              <a:rPr lang="sk-SK" sz="2000" dirty="0"/>
              <a:t> </a:t>
            </a:r>
            <a:r>
              <a:rPr lang="sk-SK" sz="2000" dirty="0" smtClean="0"/>
              <a:t>a historickej časti. </a:t>
            </a:r>
          </a:p>
          <a:p>
            <a:pPr marL="0" indent="0">
              <a:buNone/>
            </a:pPr>
            <a:r>
              <a:rPr lang="sk-SK" sz="2000" b="1" dirty="0" smtClean="0"/>
              <a:t>Zaujímavé boli hlavne exponáty, ktoré boli umiestnené nad hlavou a boli zavesené z plafónu ako napr. vtáci, obrovská veľryba, ale aj iné živočíchy.</a:t>
            </a:r>
          </a:p>
        </p:txBody>
      </p:sp>
      <p:sp>
        <p:nvSpPr>
          <p:cNvPr id="7" name="Zástupný objekt pre obsah 2">
            <a:extLst>
              <a:ext uri="{FF2B5EF4-FFF2-40B4-BE49-F238E27FC236}">
                <a16:creationId xmlns="" xmlns:a16="http://schemas.microsoft.com/office/drawing/2014/main" id="{2011B8E8-9291-4D25-8C91-9CC0BAF6469C}"/>
              </a:ext>
            </a:extLst>
          </p:cNvPr>
          <p:cNvSpPr txBox="1">
            <a:spLocks/>
          </p:cNvSpPr>
          <p:nvPr/>
        </p:nvSpPr>
        <p:spPr>
          <a:xfrm>
            <a:off x="1259632" y="3140967"/>
            <a:ext cx="5390508" cy="19640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sk-SK" sz="2000" b="1" dirty="0" smtClean="0"/>
          </a:p>
        </p:txBody>
      </p:sp>
      <p:pic>
        <p:nvPicPr>
          <p:cNvPr id="8" name="Obrázok 7">
            <a:extLst>
              <a:ext uri="{FF2B5EF4-FFF2-40B4-BE49-F238E27FC236}">
                <a16:creationId xmlns="" xmlns:a16="http://schemas.microsoft.com/office/drawing/2014/main" id="{B8ACF350-436A-4519-90AB-C14E6CB138C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3646" y="3717189"/>
            <a:ext cx="2081724" cy="2775633"/>
          </a:xfrm>
          <a:prstGeom prst="rect">
            <a:avLst/>
          </a:prstGeom>
          <a:effectLst>
            <a:softEdge rad="266700"/>
          </a:effectLst>
        </p:spPr>
      </p:pic>
      <p:pic>
        <p:nvPicPr>
          <p:cNvPr id="9" name="Obrázok 8">
            <a:extLst>
              <a:ext uri="{FF2B5EF4-FFF2-40B4-BE49-F238E27FC236}">
                <a16:creationId xmlns="" xmlns:a16="http://schemas.microsoft.com/office/drawing/2014/main" id="{B8ACF350-436A-4519-90AB-C14E6CB138C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9402" y="3662440"/>
            <a:ext cx="2077813" cy="2770417"/>
          </a:xfrm>
          <a:prstGeom prst="rect">
            <a:avLst/>
          </a:prstGeom>
          <a:effectLst>
            <a:softEdge rad="266700"/>
          </a:effectLst>
        </p:spPr>
      </p:pic>
      <p:pic>
        <p:nvPicPr>
          <p:cNvPr id="10" name="Obrázok 9">
            <a:extLst>
              <a:ext uri="{FF2B5EF4-FFF2-40B4-BE49-F238E27FC236}">
                <a16:creationId xmlns="" xmlns:a16="http://schemas.microsoft.com/office/drawing/2014/main" id="{B8ACF350-436A-4519-90AB-C14E6CB138C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980" y="3933056"/>
            <a:ext cx="3333069" cy="2499801"/>
          </a:xfrm>
          <a:prstGeom prst="rect">
            <a:avLst/>
          </a:prstGeom>
          <a:effectLst>
            <a:softEdge rad="266700"/>
          </a:effectLst>
        </p:spPr>
      </p:pic>
      <p:pic>
        <p:nvPicPr>
          <p:cNvPr id="11" name="Obrázok 10">
            <a:extLst>
              <a:ext uri="{FF2B5EF4-FFF2-40B4-BE49-F238E27FC236}">
                <a16:creationId xmlns="" xmlns:a16="http://schemas.microsoft.com/office/drawing/2014/main" id="{B8ACF350-436A-4519-90AB-C14E6CB138C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8264" y="692696"/>
            <a:ext cx="2081724" cy="2775632"/>
          </a:xfrm>
          <a:prstGeom prst="rect">
            <a:avLst/>
          </a:prstGeom>
          <a:effectLst>
            <a:softEdge rad="266700"/>
          </a:effectLst>
        </p:spPr>
      </p:pic>
      <p:pic>
        <p:nvPicPr>
          <p:cNvPr id="12" name="Obrázok 11">
            <a:extLst>
              <a:ext uri="{FF2B5EF4-FFF2-40B4-BE49-F238E27FC236}">
                <a16:creationId xmlns="" xmlns:a16="http://schemas.microsoft.com/office/drawing/2014/main" id="{B8ACF350-436A-4519-90AB-C14E6CB138C4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1089" y="3662440"/>
            <a:ext cx="2077812" cy="2770417"/>
          </a:xfrm>
          <a:prstGeom prst="rect">
            <a:avLst/>
          </a:prstGeom>
          <a:effectLst>
            <a:softEdge rad="266700"/>
          </a:effectLst>
        </p:spPr>
      </p:pic>
    </p:spTree>
    <p:extLst>
      <p:ext uri="{BB962C8B-B14F-4D97-AF65-F5344CB8AC3E}">
        <p14:creationId xmlns:p14="http://schemas.microsoft.com/office/powerpoint/2010/main" val="132052714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="" xmlns:a16="http://schemas.microsoft.com/office/drawing/2014/main" id="{9788B877-6FA2-48B3-8F62-573098AADD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0464"/>
          </a:xfrm>
        </p:spPr>
        <p:txBody>
          <a:bodyPr>
            <a:normAutofit/>
          </a:bodyPr>
          <a:lstStyle/>
          <a:p>
            <a:r>
              <a:rPr lang="sk-SK" sz="2400" b="1" dirty="0" smtClean="0"/>
              <a:t>Streda 10. 05. 2023</a:t>
            </a:r>
            <a:endParaRPr lang="sk-SK" sz="2400" b="1" dirty="0"/>
          </a:p>
        </p:txBody>
      </p:sp>
      <p:sp>
        <p:nvSpPr>
          <p:cNvPr id="3" name="Zástupný objekt pre obsah 2">
            <a:extLst>
              <a:ext uri="{FF2B5EF4-FFF2-40B4-BE49-F238E27FC236}">
                <a16:creationId xmlns="" xmlns:a16="http://schemas.microsoft.com/office/drawing/2014/main" id="{2011B8E8-9291-4D25-8C91-9CC0BAF646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3620" y="1266935"/>
            <a:ext cx="8270828" cy="302616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k-SK" sz="2000" dirty="0" smtClean="0"/>
              <a:t>Dnešný deň sme boli opäť súčasťou </a:t>
            </a:r>
            <a:r>
              <a:rPr lang="sk-SK" sz="2000" dirty="0" err="1" smtClean="0"/>
              <a:t>Střední</a:t>
            </a:r>
            <a:r>
              <a:rPr lang="sk-SK" sz="2000" dirty="0" smtClean="0"/>
              <a:t> školy </a:t>
            </a:r>
            <a:r>
              <a:rPr lang="sk-SK" sz="2000" dirty="0" err="1" smtClean="0"/>
              <a:t>automobilní</a:t>
            </a:r>
            <a:r>
              <a:rPr lang="sk-SK" sz="2000" dirty="0" smtClean="0"/>
              <a:t> a informatiky, </a:t>
            </a:r>
            <a:r>
              <a:rPr lang="sk-SK" sz="2000" dirty="0" err="1" smtClean="0"/>
              <a:t>tentokrát</a:t>
            </a:r>
            <a:r>
              <a:rPr lang="sk-SK" sz="2000" dirty="0" smtClean="0"/>
              <a:t> však na pracovisku </a:t>
            </a:r>
            <a:r>
              <a:rPr lang="sk-SK" sz="2000" b="1" dirty="0" smtClean="0"/>
              <a:t>školských dielní</a:t>
            </a:r>
            <a:r>
              <a:rPr lang="sk-SK" sz="2000" dirty="0" smtClean="0"/>
              <a:t>.</a:t>
            </a:r>
          </a:p>
          <a:p>
            <a:pPr marL="0" indent="0">
              <a:buNone/>
            </a:pPr>
            <a:r>
              <a:rPr lang="sk-SK" sz="2000" dirty="0" smtClean="0"/>
              <a:t>V týchto dielňach vykonávajú </a:t>
            </a:r>
            <a:r>
              <a:rPr lang="sk-SK" sz="2000" b="1" dirty="0" smtClean="0"/>
              <a:t>klampiarske, lakovnícke, mechanické a elektrikárske práce</a:t>
            </a:r>
            <a:r>
              <a:rPr lang="sk-SK" sz="2000" dirty="0" smtClean="0"/>
              <a:t>. Súčasťou dielní je aj </a:t>
            </a:r>
            <a:r>
              <a:rPr lang="sk-SK" sz="2000" b="1" dirty="0" smtClean="0"/>
              <a:t>stanica technickej a emisnej kontroly</a:t>
            </a:r>
            <a:r>
              <a:rPr lang="sk-SK" sz="2000" dirty="0" smtClean="0"/>
              <a:t>, s ktorou škola spolupracuje. Niektorí </a:t>
            </a:r>
            <a:r>
              <a:rPr lang="sk-SK" sz="2000" b="1" dirty="0" smtClean="0"/>
              <a:t>žiaci </a:t>
            </a:r>
            <a:r>
              <a:rPr lang="sk-SK" sz="2000" dirty="0" smtClean="0"/>
              <a:t>sú aj </a:t>
            </a:r>
            <a:r>
              <a:rPr lang="sk-SK" sz="2000" b="1" dirty="0" smtClean="0"/>
              <a:t>odmeňovaní</a:t>
            </a:r>
            <a:r>
              <a:rPr lang="sk-SK" sz="2000" dirty="0" smtClean="0"/>
              <a:t> za vykonanú prácu počas školského roka, čo môže byť pre nich </a:t>
            </a:r>
            <a:r>
              <a:rPr lang="sk-SK" sz="2000" b="1" dirty="0" smtClean="0"/>
              <a:t>motivačné</a:t>
            </a:r>
            <a:r>
              <a:rPr lang="sk-SK" sz="2000" dirty="0" smtClean="0"/>
              <a:t>.</a:t>
            </a:r>
          </a:p>
          <a:p>
            <a:pPr marL="0" indent="0">
              <a:buNone/>
            </a:pPr>
            <a:r>
              <a:rPr lang="sk-SK" sz="2000" dirty="0" smtClean="0"/>
              <a:t>Systém práce v dielňach je podobný ako u nás, aj keď žiaci tu majú väčšie možnosti realizácie.</a:t>
            </a:r>
          </a:p>
          <a:p>
            <a:pPr marL="0" indent="0">
              <a:buNone/>
            </a:pPr>
            <a:r>
              <a:rPr lang="sk-SK" sz="2000" dirty="0" smtClean="0"/>
              <a:t>Na diagnostiku vozidiel využívajú </a:t>
            </a:r>
            <a:r>
              <a:rPr lang="sk-SK" sz="2000" b="1" dirty="0" smtClean="0"/>
              <a:t>diagnostické zariadenia</a:t>
            </a:r>
            <a:r>
              <a:rPr lang="sk-SK" sz="2000" dirty="0" smtClean="0"/>
              <a:t> od firmy </a:t>
            </a:r>
            <a:r>
              <a:rPr lang="sk-SK" sz="2000" b="1" dirty="0" err="1" smtClean="0"/>
              <a:t>Hunter</a:t>
            </a:r>
            <a:r>
              <a:rPr lang="sk-SK" sz="2000" dirty="0" smtClean="0"/>
              <a:t>.</a:t>
            </a:r>
          </a:p>
        </p:txBody>
      </p:sp>
      <p:sp>
        <p:nvSpPr>
          <p:cNvPr id="7" name="Zástupný objekt pre obsah 2">
            <a:extLst>
              <a:ext uri="{FF2B5EF4-FFF2-40B4-BE49-F238E27FC236}">
                <a16:creationId xmlns="" xmlns:a16="http://schemas.microsoft.com/office/drawing/2014/main" id="{2011B8E8-9291-4D25-8C91-9CC0BAF6469C}"/>
              </a:ext>
            </a:extLst>
          </p:cNvPr>
          <p:cNvSpPr txBox="1">
            <a:spLocks/>
          </p:cNvSpPr>
          <p:nvPr/>
        </p:nvSpPr>
        <p:spPr>
          <a:xfrm>
            <a:off x="1259632" y="3140967"/>
            <a:ext cx="5390508" cy="19640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sk-SK" sz="2000" b="1" dirty="0" smtClean="0"/>
          </a:p>
        </p:txBody>
      </p:sp>
      <p:pic>
        <p:nvPicPr>
          <p:cNvPr id="10" name="Obrázok 9">
            <a:extLst>
              <a:ext uri="{FF2B5EF4-FFF2-40B4-BE49-F238E27FC236}">
                <a16:creationId xmlns="" xmlns:a16="http://schemas.microsoft.com/office/drawing/2014/main" id="{B8ACF350-436A-4519-90AB-C14E6CB138C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4970" y="4365104"/>
            <a:ext cx="3141047" cy="2355785"/>
          </a:xfrm>
          <a:prstGeom prst="rect">
            <a:avLst/>
          </a:prstGeom>
          <a:effectLst>
            <a:softEdge rad="266700"/>
          </a:effectLst>
        </p:spPr>
      </p:pic>
      <p:pic>
        <p:nvPicPr>
          <p:cNvPr id="13" name="Obrázok 12">
            <a:extLst>
              <a:ext uri="{FF2B5EF4-FFF2-40B4-BE49-F238E27FC236}">
                <a16:creationId xmlns="" xmlns:a16="http://schemas.microsoft.com/office/drawing/2014/main" id="{B8ACF350-436A-4519-90AB-C14E6CB138C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3808" y="4293096"/>
            <a:ext cx="3300685" cy="2475514"/>
          </a:xfrm>
          <a:prstGeom prst="rect">
            <a:avLst/>
          </a:prstGeom>
          <a:effectLst>
            <a:softEdge rad="266700"/>
          </a:effectLst>
        </p:spPr>
      </p:pic>
      <p:pic>
        <p:nvPicPr>
          <p:cNvPr id="14" name="Obrázok 13">
            <a:extLst>
              <a:ext uri="{FF2B5EF4-FFF2-40B4-BE49-F238E27FC236}">
                <a16:creationId xmlns="" xmlns:a16="http://schemas.microsoft.com/office/drawing/2014/main" id="{B8ACF350-436A-4519-90AB-C14E6CB138C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9452" y="4221088"/>
            <a:ext cx="3333068" cy="2499801"/>
          </a:xfrm>
          <a:prstGeom prst="rect">
            <a:avLst/>
          </a:prstGeom>
          <a:effectLst>
            <a:softEdge rad="266700"/>
          </a:effectLst>
        </p:spPr>
      </p:pic>
    </p:spTree>
    <p:extLst>
      <p:ext uri="{BB962C8B-B14F-4D97-AF65-F5344CB8AC3E}">
        <p14:creationId xmlns:p14="http://schemas.microsoft.com/office/powerpoint/2010/main" val="346624115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="" xmlns:a16="http://schemas.microsoft.com/office/drawing/2014/main" id="{9788B877-6FA2-48B3-8F62-573098AADD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0464"/>
          </a:xfrm>
        </p:spPr>
        <p:txBody>
          <a:bodyPr>
            <a:normAutofit/>
          </a:bodyPr>
          <a:lstStyle/>
          <a:p>
            <a:r>
              <a:rPr lang="sk-SK" sz="2400" b="1" dirty="0" smtClean="0"/>
              <a:t>Streda 10. 05. 2023</a:t>
            </a:r>
            <a:endParaRPr lang="sk-SK" sz="2400" b="1" dirty="0"/>
          </a:p>
        </p:txBody>
      </p:sp>
      <p:sp>
        <p:nvSpPr>
          <p:cNvPr id="3" name="Zástupný objekt pre obsah 2">
            <a:extLst>
              <a:ext uri="{FF2B5EF4-FFF2-40B4-BE49-F238E27FC236}">
                <a16:creationId xmlns="" xmlns:a16="http://schemas.microsoft.com/office/drawing/2014/main" id="{2011B8E8-9291-4D25-8C91-9CC0BAF646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3620" y="1266935"/>
            <a:ext cx="4742436" cy="201804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k-SK" sz="2000" dirty="0" smtClean="0"/>
              <a:t>V poobedných hodinách sme navštívili </a:t>
            </a:r>
            <a:r>
              <a:rPr lang="sk-SK" sz="2000" b="1" dirty="0" smtClean="0"/>
              <a:t>Technické múzeum v Prahe.</a:t>
            </a:r>
          </a:p>
          <a:p>
            <a:pPr marL="0" indent="0">
              <a:buNone/>
            </a:pPr>
            <a:r>
              <a:rPr lang="sk-SK" sz="2000" dirty="0" smtClean="0"/>
              <a:t>Múzeum obsahuje najzaujímavejšie a v niektorých prípadoch unikátne zbierkové predmety z oblasti </a:t>
            </a:r>
            <a:r>
              <a:rPr lang="sk-SK" sz="2000" b="1" dirty="0" smtClean="0"/>
              <a:t>histórie techniky a priemyslu, hutníctva, strojárstva a dopravy. </a:t>
            </a:r>
          </a:p>
        </p:txBody>
      </p:sp>
      <p:sp>
        <p:nvSpPr>
          <p:cNvPr id="7" name="Zástupný objekt pre obsah 2">
            <a:extLst>
              <a:ext uri="{FF2B5EF4-FFF2-40B4-BE49-F238E27FC236}">
                <a16:creationId xmlns="" xmlns:a16="http://schemas.microsoft.com/office/drawing/2014/main" id="{2011B8E8-9291-4D25-8C91-9CC0BAF6469C}"/>
              </a:ext>
            </a:extLst>
          </p:cNvPr>
          <p:cNvSpPr txBox="1">
            <a:spLocks/>
          </p:cNvSpPr>
          <p:nvPr/>
        </p:nvSpPr>
        <p:spPr>
          <a:xfrm>
            <a:off x="1259632" y="3140967"/>
            <a:ext cx="5390508" cy="19640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sk-SK" sz="2000" b="1" dirty="0" smtClean="0"/>
          </a:p>
        </p:txBody>
      </p:sp>
      <p:pic>
        <p:nvPicPr>
          <p:cNvPr id="10" name="Obrázok 9">
            <a:extLst>
              <a:ext uri="{FF2B5EF4-FFF2-40B4-BE49-F238E27FC236}">
                <a16:creationId xmlns="" xmlns:a16="http://schemas.microsoft.com/office/drawing/2014/main" id="{B8ACF350-436A-4519-90AB-C14E6CB138C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4869" y="908720"/>
            <a:ext cx="3909131" cy="2931849"/>
          </a:xfrm>
          <a:prstGeom prst="rect">
            <a:avLst/>
          </a:prstGeom>
          <a:effectLst>
            <a:softEdge rad="266700"/>
          </a:effectLst>
        </p:spPr>
      </p:pic>
      <p:pic>
        <p:nvPicPr>
          <p:cNvPr id="13" name="Obrázok 12">
            <a:extLst>
              <a:ext uri="{FF2B5EF4-FFF2-40B4-BE49-F238E27FC236}">
                <a16:creationId xmlns="" xmlns:a16="http://schemas.microsoft.com/office/drawing/2014/main" id="{B8ACF350-436A-4519-90AB-C14E6CB138C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3429000"/>
            <a:ext cx="3972760" cy="2979569"/>
          </a:xfrm>
          <a:prstGeom prst="rect">
            <a:avLst/>
          </a:prstGeom>
          <a:effectLst>
            <a:softEdge rad="266700"/>
          </a:effectLst>
        </p:spPr>
      </p:pic>
      <p:pic>
        <p:nvPicPr>
          <p:cNvPr id="14" name="Obrázok 13">
            <a:extLst>
              <a:ext uri="{FF2B5EF4-FFF2-40B4-BE49-F238E27FC236}">
                <a16:creationId xmlns="" xmlns:a16="http://schemas.microsoft.com/office/drawing/2014/main" id="{B8ACF350-436A-4519-90AB-C14E6CB138C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9900" y="3499510"/>
            <a:ext cx="4320480" cy="3240360"/>
          </a:xfrm>
          <a:prstGeom prst="rect">
            <a:avLst/>
          </a:prstGeom>
          <a:effectLst>
            <a:softEdge rad="266700"/>
          </a:effectLst>
        </p:spPr>
      </p:pic>
    </p:spTree>
    <p:extLst>
      <p:ext uri="{BB962C8B-B14F-4D97-AF65-F5344CB8AC3E}">
        <p14:creationId xmlns:p14="http://schemas.microsoft.com/office/powerpoint/2010/main" val="163250540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="" xmlns:a16="http://schemas.microsoft.com/office/drawing/2014/main" id="{9788B877-6FA2-48B3-8F62-573098AADD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0464"/>
          </a:xfrm>
        </p:spPr>
        <p:txBody>
          <a:bodyPr>
            <a:normAutofit/>
          </a:bodyPr>
          <a:lstStyle/>
          <a:p>
            <a:r>
              <a:rPr lang="sk-SK" sz="2400" b="1" dirty="0" smtClean="0"/>
              <a:t>Štvrtok 11. 05. 2023</a:t>
            </a:r>
            <a:endParaRPr lang="sk-SK" sz="2400" b="1" dirty="0"/>
          </a:p>
        </p:txBody>
      </p:sp>
      <p:sp>
        <p:nvSpPr>
          <p:cNvPr id="3" name="Zástupný objekt pre obsah 2">
            <a:extLst>
              <a:ext uri="{FF2B5EF4-FFF2-40B4-BE49-F238E27FC236}">
                <a16:creationId xmlns="" xmlns:a16="http://schemas.microsoft.com/office/drawing/2014/main" id="{2011B8E8-9291-4D25-8C91-9CC0BAF646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3619" y="1266935"/>
            <a:ext cx="4901249" cy="2232575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sk-SK" sz="2000" dirty="0" smtClean="0"/>
              <a:t>Dnešný deň sme absolvovali exkurziu v meste Mladá Boleslav. Súčasťou exkurzie bolo Škoda múzeum, Depozitár a výrobný závod. Veľmi užitočné bolo to, že sme mali aj komentovaný výklad.</a:t>
            </a:r>
          </a:p>
          <a:p>
            <a:pPr marL="0" indent="0">
              <a:buNone/>
            </a:pPr>
            <a:r>
              <a:rPr lang="sk-SK" sz="2000" b="1" dirty="0" smtClean="0"/>
              <a:t>V múzeu sme sa dozvedeli kto boli páni Laurin a Klement a aj to ako vznikol znak značky Škoda.</a:t>
            </a:r>
          </a:p>
        </p:txBody>
      </p:sp>
      <p:sp>
        <p:nvSpPr>
          <p:cNvPr id="7" name="Zástupný objekt pre obsah 2">
            <a:extLst>
              <a:ext uri="{FF2B5EF4-FFF2-40B4-BE49-F238E27FC236}">
                <a16:creationId xmlns="" xmlns:a16="http://schemas.microsoft.com/office/drawing/2014/main" id="{2011B8E8-9291-4D25-8C91-9CC0BAF6469C}"/>
              </a:ext>
            </a:extLst>
          </p:cNvPr>
          <p:cNvSpPr txBox="1">
            <a:spLocks/>
          </p:cNvSpPr>
          <p:nvPr/>
        </p:nvSpPr>
        <p:spPr>
          <a:xfrm>
            <a:off x="1259632" y="3140967"/>
            <a:ext cx="5390508" cy="19640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sk-SK" sz="2000" b="1" dirty="0" smtClean="0"/>
          </a:p>
        </p:txBody>
      </p:sp>
      <p:pic>
        <p:nvPicPr>
          <p:cNvPr id="10" name="Obrázok 9">
            <a:extLst>
              <a:ext uri="{FF2B5EF4-FFF2-40B4-BE49-F238E27FC236}">
                <a16:creationId xmlns="" xmlns:a16="http://schemas.microsoft.com/office/drawing/2014/main" id="{B8ACF350-436A-4519-90AB-C14E6CB138C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4869" y="908720"/>
            <a:ext cx="3909131" cy="2931848"/>
          </a:xfrm>
          <a:prstGeom prst="rect">
            <a:avLst/>
          </a:prstGeom>
          <a:effectLst>
            <a:softEdge rad="266700"/>
          </a:effectLst>
        </p:spPr>
      </p:pic>
      <p:pic>
        <p:nvPicPr>
          <p:cNvPr id="13" name="Obrázok 12">
            <a:extLst>
              <a:ext uri="{FF2B5EF4-FFF2-40B4-BE49-F238E27FC236}">
                <a16:creationId xmlns="" xmlns:a16="http://schemas.microsoft.com/office/drawing/2014/main" id="{B8ACF350-436A-4519-90AB-C14E6CB138C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1" y="3429000"/>
            <a:ext cx="3972758" cy="2979569"/>
          </a:xfrm>
          <a:prstGeom prst="rect">
            <a:avLst/>
          </a:prstGeom>
          <a:effectLst>
            <a:softEdge rad="266700"/>
          </a:effectLst>
        </p:spPr>
      </p:pic>
      <p:pic>
        <p:nvPicPr>
          <p:cNvPr id="14" name="Obrázok 13">
            <a:extLst>
              <a:ext uri="{FF2B5EF4-FFF2-40B4-BE49-F238E27FC236}">
                <a16:creationId xmlns="" xmlns:a16="http://schemas.microsoft.com/office/drawing/2014/main" id="{B8ACF350-436A-4519-90AB-C14E6CB138C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9900" y="3499510"/>
            <a:ext cx="4320480" cy="3240360"/>
          </a:xfrm>
          <a:prstGeom prst="rect">
            <a:avLst/>
          </a:prstGeom>
          <a:effectLst>
            <a:softEdge rad="266700"/>
          </a:effectLst>
        </p:spPr>
      </p:pic>
    </p:spTree>
    <p:extLst>
      <p:ext uri="{BB962C8B-B14F-4D97-AF65-F5344CB8AC3E}">
        <p14:creationId xmlns:p14="http://schemas.microsoft.com/office/powerpoint/2010/main" val="120227849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="" xmlns:a16="http://schemas.microsoft.com/office/drawing/2014/main" id="{9788B877-6FA2-48B3-8F62-573098AADD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0464"/>
          </a:xfrm>
        </p:spPr>
        <p:txBody>
          <a:bodyPr>
            <a:normAutofit/>
          </a:bodyPr>
          <a:lstStyle/>
          <a:p>
            <a:r>
              <a:rPr lang="sk-SK" sz="2400" b="1" dirty="0" smtClean="0"/>
              <a:t>Štvrtok 11. 05. 2023</a:t>
            </a:r>
            <a:endParaRPr lang="sk-SK" sz="2400" b="1" dirty="0"/>
          </a:p>
        </p:txBody>
      </p:sp>
      <p:sp>
        <p:nvSpPr>
          <p:cNvPr id="3" name="Zástupný objekt pre obsah 2">
            <a:extLst>
              <a:ext uri="{FF2B5EF4-FFF2-40B4-BE49-F238E27FC236}">
                <a16:creationId xmlns="" xmlns:a16="http://schemas.microsoft.com/office/drawing/2014/main" id="{2011B8E8-9291-4D25-8C91-9CC0BAF646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3619" y="1266935"/>
            <a:ext cx="5102477" cy="223257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k-SK" sz="2000" dirty="0" smtClean="0"/>
              <a:t>V poobedných hodinách sme mali možnosť ísť na </a:t>
            </a:r>
            <a:r>
              <a:rPr lang="sk-SK" sz="2000" b="1" dirty="0" err="1" smtClean="0"/>
              <a:t>Petrínsku</a:t>
            </a:r>
            <a:r>
              <a:rPr lang="sk-SK" sz="2000" b="1" dirty="0" smtClean="0"/>
              <a:t> rozhľadňu</a:t>
            </a:r>
            <a:r>
              <a:rPr lang="sk-SK" sz="2000" dirty="0" smtClean="0"/>
              <a:t>, ktorá je dominantou Prahy. Rozhľadňa je </a:t>
            </a:r>
            <a:r>
              <a:rPr lang="sk-SK" sz="2000" b="1" dirty="0" smtClean="0"/>
              <a:t>vysoká 58,7 m </a:t>
            </a:r>
            <a:r>
              <a:rPr lang="sk-SK" sz="2000" dirty="0" smtClean="0"/>
              <a:t>a je </a:t>
            </a:r>
            <a:r>
              <a:rPr lang="sk-SK" sz="2000" b="1" dirty="0" smtClean="0"/>
              <a:t>5x menšia ako </a:t>
            </a:r>
            <a:r>
              <a:rPr lang="sk-SK" sz="2000" b="1" dirty="0" err="1" smtClean="0"/>
              <a:t>Eiffelova</a:t>
            </a:r>
            <a:r>
              <a:rPr lang="sk-SK" sz="2000" b="1" dirty="0" smtClean="0"/>
              <a:t> veža</a:t>
            </a:r>
            <a:r>
              <a:rPr lang="sk-SK" sz="2000" dirty="0" smtClean="0"/>
              <a:t>. Po zdolaní 299 schodov sme sa mohli kochať nádherným výhľadom na mesto Praha.</a:t>
            </a:r>
            <a:endParaRPr lang="sk-SK" sz="2000" b="1" dirty="0" smtClean="0"/>
          </a:p>
        </p:txBody>
      </p:sp>
      <p:sp>
        <p:nvSpPr>
          <p:cNvPr id="7" name="Zástupný objekt pre obsah 2">
            <a:extLst>
              <a:ext uri="{FF2B5EF4-FFF2-40B4-BE49-F238E27FC236}">
                <a16:creationId xmlns="" xmlns:a16="http://schemas.microsoft.com/office/drawing/2014/main" id="{2011B8E8-9291-4D25-8C91-9CC0BAF6469C}"/>
              </a:ext>
            </a:extLst>
          </p:cNvPr>
          <p:cNvSpPr txBox="1">
            <a:spLocks/>
          </p:cNvSpPr>
          <p:nvPr/>
        </p:nvSpPr>
        <p:spPr>
          <a:xfrm>
            <a:off x="1259632" y="3140967"/>
            <a:ext cx="5390508" cy="19640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sk-SK" sz="2000" b="1" dirty="0" smtClean="0"/>
          </a:p>
        </p:txBody>
      </p:sp>
      <p:pic>
        <p:nvPicPr>
          <p:cNvPr id="10" name="Obrázok 9">
            <a:extLst>
              <a:ext uri="{FF2B5EF4-FFF2-40B4-BE49-F238E27FC236}">
                <a16:creationId xmlns="" xmlns:a16="http://schemas.microsoft.com/office/drawing/2014/main" id="{B8ACF350-436A-4519-90AB-C14E6CB138C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4869" y="908720"/>
            <a:ext cx="3909130" cy="2931848"/>
          </a:xfrm>
          <a:prstGeom prst="rect">
            <a:avLst/>
          </a:prstGeom>
          <a:effectLst>
            <a:softEdge rad="266700"/>
          </a:effectLst>
        </p:spPr>
      </p:pic>
      <p:pic>
        <p:nvPicPr>
          <p:cNvPr id="13" name="Obrázok 12">
            <a:extLst>
              <a:ext uri="{FF2B5EF4-FFF2-40B4-BE49-F238E27FC236}">
                <a16:creationId xmlns="" xmlns:a16="http://schemas.microsoft.com/office/drawing/2014/main" id="{B8ACF350-436A-4519-90AB-C14E6CB138C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19" y="3140967"/>
            <a:ext cx="4321561" cy="2880320"/>
          </a:xfrm>
          <a:prstGeom prst="rect">
            <a:avLst/>
          </a:prstGeom>
          <a:effectLst>
            <a:softEdge rad="266700"/>
          </a:effectLst>
        </p:spPr>
      </p:pic>
      <p:pic>
        <p:nvPicPr>
          <p:cNvPr id="14" name="Obrázok 13">
            <a:extLst>
              <a:ext uri="{FF2B5EF4-FFF2-40B4-BE49-F238E27FC236}">
                <a16:creationId xmlns="" xmlns:a16="http://schemas.microsoft.com/office/drawing/2014/main" id="{B8ACF350-436A-4519-90AB-C14E6CB138C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9900" y="3499510"/>
            <a:ext cx="4320480" cy="3240360"/>
          </a:xfrm>
          <a:prstGeom prst="rect">
            <a:avLst/>
          </a:prstGeom>
          <a:effectLst>
            <a:softEdge rad="266700"/>
          </a:effectLst>
        </p:spPr>
      </p:pic>
      <p:pic>
        <p:nvPicPr>
          <p:cNvPr id="2051" name="Picture 3" descr="C:\Users\AAdmin\Desktop\FOTO_ERASMUS\FOTKY\Snímka kopie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376909">
            <a:off x="49603" y="4894129"/>
            <a:ext cx="2132857" cy="19417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7484893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="" xmlns:a16="http://schemas.microsoft.com/office/drawing/2014/main" id="{9788B877-6FA2-48B3-8F62-573098AADD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0464"/>
          </a:xfrm>
        </p:spPr>
        <p:txBody>
          <a:bodyPr>
            <a:normAutofit/>
          </a:bodyPr>
          <a:lstStyle/>
          <a:p>
            <a:r>
              <a:rPr lang="sk-SK" sz="2400" b="1" dirty="0" smtClean="0"/>
              <a:t>Piatok 12. 05. 2023</a:t>
            </a:r>
            <a:endParaRPr lang="sk-SK" sz="2400" b="1" dirty="0"/>
          </a:p>
        </p:txBody>
      </p:sp>
      <p:sp>
        <p:nvSpPr>
          <p:cNvPr id="3" name="Zástupný objekt pre obsah 2">
            <a:extLst>
              <a:ext uri="{FF2B5EF4-FFF2-40B4-BE49-F238E27FC236}">
                <a16:creationId xmlns="" xmlns:a16="http://schemas.microsoft.com/office/drawing/2014/main" id="{2011B8E8-9291-4D25-8C91-9CC0BAF646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3619" y="1266935"/>
            <a:ext cx="5102477" cy="2232575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sk-SK" sz="2000" dirty="0" smtClean="0"/>
              <a:t>Dnešný deň sme navštívili </a:t>
            </a:r>
            <a:r>
              <a:rPr lang="sk-SK" sz="2000" b="1" dirty="0" err="1" smtClean="0"/>
              <a:t>autovrakovisko</a:t>
            </a:r>
            <a:r>
              <a:rPr lang="sk-SK" sz="2000" b="1" dirty="0" smtClean="0"/>
              <a:t> značky </a:t>
            </a:r>
            <a:r>
              <a:rPr lang="sk-SK" sz="2000" b="1" dirty="0" err="1" smtClean="0"/>
              <a:t>Ford</a:t>
            </a:r>
            <a:r>
              <a:rPr lang="sk-SK" sz="2000" dirty="0" smtClean="0"/>
              <a:t>. Žiaci sa prezliekli do pracovných odevov, nakoľko nám bolo umožnené aj </a:t>
            </a:r>
            <a:r>
              <a:rPr lang="sk-SK" sz="2000" b="1" dirty="0" smtClean="0"/>
              <a:t>prakticky sa zapojiť do demontáže áut</a:t>
            </a:r>
            <a:r>
              <a:rPr lang="sk-SK" sz="2000" dirty="0" smtClean="0"/>
              <a:t>. Chalani boli rozdelení do tímov a boli im pridelené úlohy. Museli sa popasovať s </a:t>
            </a:r>
            <a:r>
              <a:rPr lang="sk-SK" sz="2000" b="1" dirty="0" smtClean="0"/>
              <a:t>rozobratím prevodovky, spojky odpojenia a demontáže alternátor a iných dôležitých súčastí motora.</a:t>
            </a:r>
          </a:p>
        </p:txBody>
      </p:sp>
      <p:sp>
        <p:nvSpPr>
          <p:cNvPr id="7" name="Zástupný objekt pre obsah 2">
            <a:extLst>
              <a:ext uri="{FF2B5EF4-FFF2-40B4-BE49-F238E27FC236}">
                <a16:creationId xmlns="" xmlns:a16="http://schemas.microsoft.com/office/drawing/2014/main" id="{2011B8E8-9291-4D25-8C91-9CC0BAF6469C}"/>
              </a:ext>
            </a:extLst>
          </p:cNvPr>
          <p:cNvSpPr txBox="1">
            <a:spLocks/>
          </p:cNvSpPr>
          <p:nvPr/>
        </p:nvSpPr>
        <p:spPr>
          <a:xfrm>
            <a:off x="1259632" y="3140967"/>
            <a:ext cx="5390508" cy="19640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sk-SK" sz="2000" b="1" dirty="0" smtClean="0"/>
          </a:p>
        </p:txBody>
      </p:sp>
      <p:pic>
        <p:nvPicPr>
          <p:cNvPr id="10" name="Obrázok 9">
            <a:extLst>
              <a:ext uri="{FF2B5EF4-FFF2-40B4-BE49-F238E27FC236}">
                <a16:creationId xmlns="" xmlns:a16="http://schemas.microsoft.com/office/drawing/2014/main" id="{B8ACF350-436A-4519-90AB-C14E6CB138C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4869" y="908720"/>
            <a:ext cx="3909130" cy="2931847"/>
          </a:xfrm>
          <a:prstGeom prst="rect">
            <a:avLst/>
          </a:prstGeom>
          <a:effectLst>
            <a:softEdge rad="266700"/>
          </a:effectLst>
        </p:spPr>
      </p:pic>
      <p:pic>
        <p:nvPicPr>
          <p:cNvPr id="13" name="Obrázok 12">
            <a:extLst>
              <a:ext uri="{FF2B5EF4-FFF2-40B4-BE49-F238E27FC236}">
                <a16:creationId xmlns="" xmlns:a16="http://schemas.microsoft.com/office/drawing/2014/main" id="{B8ACF350-436A-4519-90AB-C14E6CB138C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086" y="3664846"/>
            <a:ext cx="3840426" cy="2880320"/>
          </a:xfrm>
          <a:prstGeom prst="rect">
            <a:avLst/>
          </a:prstGeom>
          <a:effectLst>
            <a:softEdge rad="266700"/>
          </a:effectLst>
        </p:spPr>
      </p:pic>
      <p:pic>
        <p:nvPicPr>
          <p:cNvPr id="14" name="Obrázok 13">
            <a:extLst>
              <a:ext uri="{FF2B5EF4-FFF2-40B4-BE49-F238E27FC236}">
                <a16:creationId xmlns="" xmlns:a16="http://schemas.microsoft.com/office/drawing/2014/main" id="{B8ACF350-436A-4519-90AB-C14E6CB138C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9900" y="3499510"/>
            <a:ext cx="4320480" cy="3240360"/>
          </a:xfrm>
          <a:prstGeom prst="rect">
            <a:avLst/>
          </a:prstGeom>
          <a:effectLst>
            <a:softEdge rad="266700"/>
          </a:effectLst>
        </p:spPr>
      </p:pic>
    </p:spTree>
    <p:extLst>
      <p:ext uri="{BB962C8B-B14F-4D97-AF65-F5344CB8AC3E}">
        <p14:creationId xmlns:p14="http://schemas.microsoft.com/office/powerpoint/2010/main" val="114972252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="" xmlns:a16="http://schemas.microsoft.com/office/drawing/2014/main" id="{C36A79A3-8C47-480F-A662-76B53111C1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46050"/>
          </a:xfrm>
        </p:spPr>
        <p:txBody>
          <a:bodyPr>
            <a:noAutofit/>
          </a:bodyPr>
          <a:lstStyle/>
          <a:p>
            <a:r>
              <a:rPr lang="sk-SK" sz="2400" dirty="0"/>
              <a:t>Záverečné zhrnutie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="" xmlns:a16="http://schemas.microsoft.com/office/drawing/2014/main" id="{1823069D-BC75-4636-A387-4B5F5D79FF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692696"/>
            <a:ext cx="8507288" cy="5890666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pl-PL" sz="2400" b="1" dirty="0"/>
              <a:t>Čo ma najviac zaujalo a obohatilo:</a:t>
            </a:r>
          </a:p>
          <a:p>
            <a:r>
              <a:rPr lang="sk-SK" sz="2200" dirty="0"/>
              <a:t>Možnosť vidieť iné metódy vyučovacieho procesu – názorné formy výkladu.</a:t>
            </a:r>
          </a:p>
          <a:p>
            <a:r>
              <a:rPr lang="sk-SK" sz="2200" dirty="0" smtClean="0"/>
              <a:t>Kvalitné vybavenie a priestory školských autodielní, špičková diagnostika, spolupráca so stanicou technickej kontroly (príprava vozidiel na STK). Forma finančnej odmeny pre šikovných žiakov ako motivácia.</a:t>
            </a:r>
            <a:endParaRPr lang="sk-SK" sz="2200" dirty="0"/>
          </a:p>
          <a:p>
            <a:r>
              <a:rPr lang="sk-SK" sz="2200" dirty="0" smtClean="0"/>
              <a:t>Neprehliadnuteľná spolupráca </a:t>
            </a:r>
            <a:r>
              <a:rPr lang="sk-SK" sz="2200" dirty="0"/>
              <a:t>medzi </a:t>
            </a:r>
            <a:r>
              <a:rPr lang="sk-SK" sz="2200" dirty="0" smtClean="0"/>
              <a:t>firmou ŠKODA </a:t>
            </a:r>
            <a:r>
              <a:rPr lang="sk-SK" sz="2200" dirty="0"/>
              <a:t>a </a:t>
            </a:r>
            <a:r>
              <a:rPr lang="sk-SK" sz="2200" dirty="0" smtClean="0"/>
              <a:t>školou, ale aj inými firmami.</a:t>
            </a:r>
          </a:p>
          <a:p>
            <a:r>
              <a:rPr lang="sk-SK" sz="2200" dirty="0" smtClean="0"/>
              <a:t>Moderné vybavenie školských učební a priestorov školy.</a:t>
            </a:r>
          </a:p>
          <a:p>
            <a:r>
              <a:rPr lang="sk-SK" sz="2200" dirty="0" smtClean="0"/>
              <a:t>Vysoká interakcia učiteľ – žiak v rámci otvorenej hodiny</a:t>
            </a:r>
            <a:endParaRPr lang="sk-SK" sz="2200" dirty="0"/>
          </a:p>
          <a:p>
            <a:r>
              <a:rPr lang="sk-SK" sz="2200" dirty="0" smtClean="0"/>
              <a:t>Výmena a nadviazanie </a:t>
            </a:r>
            <a:r>
              <a:rPr lang="sk-SK" sz="2200" dirty="0"/>
              <a:t>kontaktov </a:t>
            </a:r>
            <a:r>
              <a:rPr lang="sk-SK" sz="2200" dirty="0" smtClean="0"/>
              <a:t>pre možnú budúcu spoluprácu a vzájomnú </a:t>
            </a:r>
            <a:r>
              <a:rPr lang="sk-SK" sz="2200" dirty="0"/>
              <a:t>výmenu skúseností </a:t>
            </a:r>
            <a:r>
              <a:rPr lang="sk-SK" sz="2200" dirty="0" smtClean="0"/>
              <a:t>s partnerskou </a:t>
            </a:r>
            <a:r>
              <a:rPr lang="sk-SK" sz="2200" dirty="0"/>
              <a:t>inštitúciou. </a:t>
            </a:r>
          </a:p>
          <a:p>
            <a:r>
              <a:rPr lang="it-IT" sz="2200" dirty="0"/>
              <a:t>Nové skúsenosti a vedomosti v oblasti automobilizmu</a:t>
            </a:r>
            <a:r>
              <a:rPr lang="sk-SK" sz="2200" dirty="0"/>
              <a:t> – </a:t>
            </a:r>
            <a:r>
              <a:rPr lang="sk-SK" sz="2200" dirty="0" smtClean="0"/>
              <a:t>rozvody automobilov</a:t>
            </a:r>
            <a:endParaRPr lang="sk-SK" sz="2200" dirty="0"/>
          </a:p>
          <a:p>
            <a:r>
              <a:rPr lang="sk-SK" sz="2200" dirty="0" smtClean="0"/>
              <a:t>Ekologické triedenie odpadu, ktoré bolo v každej triede</a:t>
            </a:r>
          </a:p>
          <a:p>
            <a:r>
              <a:rPr lang="sk-SK" sz="2200" dirty="0" smtClean="0"/>
              <a:t>Správanie </a:t>
            </a:r>
            <a:r>
              <a:rPr lang="sk-SK" sz="2200" dirty="0"/>
              <a:t>a aktívny prístup našich žiakov</a:t>
            </a:r>
            <a:r>
              <a:rPr lang="sk-SK" sz="2200" dirty="0" smtClean="0"/>
              <a:t>.</a:t>
            </a:r>
          </a:p>
          <a:p>
            <a:r>
              <a:rPr lang="sk-SK" sz="2200" dirty="0" smtClean="0"/>
              <a:t>Vytvorenie nových priateľstiev medzi žiakmi</a:t>
            </a:r>
          </a:p>
          <a:p>
            <a:r>
              <a:rPr lang="sk-SK" sz="2200" dirty="0" smtClean="0"/>
              <a:t>Disciplinovať a dochvíľnosť žiakov počas celého trvania pobytu</a:t>
            </a:r>
          </a:p>
          <a:p>
            <a:r>
              <a:rPr lang="sk-SK" sz="2200" dirty="0" smtClean="0"/>
              <a:t>Ekologické triedenie odpadu v závode </a:t>
            </a:r>
            <a:r>
              <a:rPr lang="sk-SK" sz="2200" dirty="0" smtClean="0"/>
              <a:t>Škoda</a:t>
            </a:r>
          </a:p>
          <a:p>
            <a:r>
              <a:rPr lang="sk-SK" sz="2200" dirty="0" smtClean="0"/>
              <a:t>Vzrastajúci v</a:t>
            </a:r>
            <a:r>
              <a:rPr lang="sk-SK" sz="2200" dirty="0" smtClean="0"/>
              <a:t>ýznam robotov v závode Škoda</a:t>
            </a:r>
            <a:endParaRPr lang="sk-SK" sz="2200" dirty="0"/>
          </a:p>
          <a:p>
            <a:pPr marL="0" indent="0">
              <a:buNone/>
            </a:pPr>
            <a:r>
              <a:rPr lang="sk-SK" sz="2200" dirty="0"/>
              <a:t>  </a:t>
            </a:r>
          </a:p>
          <a:p>
            <a:endParaRPr lang="sk-SK" sz="2000" dirty="0"/>
          </a:p>
        </p:txBody>
      </p:sp>
    </p:spTree>
    <p:extLst>
      <p:ext uri="{BB962C8B-B14F-4D97-AF65-F5344CB8AC3E}">
        <p14:creationId xmlns:p14="http://schemas.microsoft.com/office/powerpoint/2010/main" val="18344267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jekt pre obsah 2">
            <a:extLst>
              <a:ext uri="{FF2B5EF4-FFF2-40B4-BE49-F238E27FC236}">
                <a16:creationId xmlns="" xmlns:a16="http://schemas.microsoft.com/office/drawing/2014/main" id="{BAFE0F1C-77E0-45C3-80B6-0245CDD386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93006" y="1448093"/>
            <a:ext cx="7322344" cy="4041879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sk-SK" dirty="0"/>
              <a:t>Prijímajúca organizácia: </a:t>
            </a:r>
          </a:p>
          <a:p>
            <a:pPr marL="0" indent="0">
              <a:buNone/>
            </a:pPr>
            <a:endParaRPr lang="sk-SK" dirty="0"/>
          </a:p>
          <a:p>
            <a:pPr marL="0" indent="0">
              <a:buNone/>
            </a:pPr>
            <a:r>
              <a:rPr lang="sk-SK" b="1" dirty="0"/>
              <a:t>AUTO EŠPANDR </a:t>
            </a:r>
          </a:p>
          <a:p>
            <a:pPr marL="0" indent="0">
              <a:buNone/>
            </a:pPr>
            <a:r>
              <a:rPr lang="sk-SK" b="1" dirty="0"/>
              <a:t>autoservis Praha 10</a:t>
            </a:r>
          </a:p>
          <a:p>
            <a:pPr marL="0" indent="0">
              <a:buNone/>
            </a:pPr>
            <a:r>
              <a:rPr lang="sk-SK" b="1" dirty="0"/>
              <a:t>Daliborova 834/20</a:t>
            </a:r>
          </a:p>
          <a:p>
            <a:pPr marL="0" indent="0">
              <a:buNone/>
            </a:pPr>
            <a:r>
              <a:rPr lang="sk-SK" b="1" dirty="0"/>
              <a:t>102 00 Praha</a:t>
            </a:r>
          </a:p>
          <a:p>
            <a:pPr marL="0" indent="0">
              <a:buNone/>
            </a:pPr>
            <a:r>
              <a:rPr lang="sk-SK" b="1" dirty="0"/>
              <a:t>Česká republika</a:t>
            </a:r>
          </a:p>
          <a:p>
            <a:pPr marL="0" indent="0">
              <a:buNone/>
            </a:pPr>
            <a:endParaRPr lang="sk-SK" dirty="0"/>
          </a:p>
          <a:p>
            <a:pPr marL="0" indent="0">
              <a:buNone/>
            </a:pPr>
            <a:r>
              <a:rPr lang="sk-SK" dirty="0"/>
              <a:t>Moja mobilita: </a:t>
            </a:r>
            <a:r>
              <a:rPr lang="sk-SK" dirty="0" smtClean="0"/>
              <a:t>08. 05. 2023 – 12. 05. 2023</a:t>
            </a:r>
            <a:endParaRPr lang="sk-SK" dirty="0"/>
          </a:p>
        </p:txBody>
      </p:sp>
      <p:pic>
        <p:nvPicPr>
          <p:cNvPr id="4" name="Obrázok 1">
            <a:extLst>
              <a:ext uri="{FF2B5EF4-FFF2-40B4-BE49-F238E27FC236}">
                <a16:creationId xmlns="" xmlns:a16="http://schemas.microsoft.com/office/drawing/2014/main" id="{67978F71-E8CC-434D-B654-64A1DBEBA9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379986"/>
            <a:ext cx="1966912" cy="57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402683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jekt pre obsah 2">
            <a:extLst>
              <a:ext uri="{FF2B5EF4-FFF2-40B4-BE49-F238E27FC236}">
                <a16:creationId xmlns="" xmlns:a16="http://schemas.microsoft.com/office/drawing/2014/main" id="{7125444F-F18E-4C24-82DF-755AF0DD53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9766" y="1412776"/>
            <a:ext cx="7886700" cy="672703"/>
          </a:xfrm>
        </p:spPr>
        <p:txBody>
          <a:bodyPr>
            <a:normAutofit fontScale="70000" lnSpcReduction="20000"/>
          </a:bodyPr>
          <a:lstStyle/>
          <a:p>
            <a:pPr algn="just"/>
            <a:r>
              <a:rPr lang="sk-SK" dirty="0"/>
              <a:t>V dňoch </a:t>
            </a:r>
            <a:r>
              <a:rPr lang="sk-SK" dirty="0" smtClean="0"/>
              <a:t>08. 05 </a:t>
            </a:r>
            <a:r>
              <a:rPr lang="sk-SK" dirty="0"/>
              <a:t>- </a:t>
            </a:r>
            <a:r>
              <a:rPr lang="sk-SK" dirty="0" smtClean="0"/>
              <a:t>12. 05. 2023 </a:t>
            </a:r>
            <a:r>
              <a:rPr lang="sk-SK" dirty="0"/>
              <a:t>som sa zúčastnil mobility v rámci programu Erasmus+ v </a:t>
            </a:r>
            <a:r>
              <a:rPr lang="sk-SK" dirty="0" smtClean="0"/>
              <a:t>AUTO EŠPANDR, autoservis Praha.</a:t>
            </a:r>
            <a:endParaRPr lang="sk-SK" dirty="0"/>
          </a:p>
        </p:txBody>
      </p:sp>
      <p:graphicFrame>
        <p:nvGraphicFramePr>
          <p:cNvPr id="5" name="Objekt 4">
            <a:extLst>
              <a:ext uri="{FF2B5EF4-FFF2-40B4-BE49-F238E27FC236}">
                <a16:creationId xmlns="" xmlns:a16="http://schemas.microsoft.com/office/drawing/2014/main" id="{E1391A6B-3AC4-49E8-A4C9-8021A04CEBD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94541460"/>
              </p:ext>
            </p:extLst>
          </p:nvPr>
        </p:nvGraphicFramePr>
        <p:xfrm>
          <a:off x="323528" y="620688"/>
          <a:ext cx="4319588" cy="67270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8" name="Document" r:id="rId4" imgW="5759285" imgH="896748" progId="Word.Document.12">
                  <p:embed/>
                </p:oleObj>
              </mc:Choice>
              <mc:Fallback>
                <p:oleObj name="Document" r:id="rId4" imgW="5759285" imgH="896748" progId="Word.Document.12">
                  <p:embed/>
                  <p:pic>
                    <p:nvPicPr>
                      <p:cNvPr id="5" name="Objekt 4">
                        <a:extLst>
                          <a:ext uri="{FF2B5EF4-FFF2-40B4-BE49-F238E27FC236}">
                            <a16:creationId xmlns="" xmlns:a16="http://schemas.microsoft.com/office/drawing/2014/main" id="{E1391A6B-3AC4-49E8-A4C9-8021A04CEBD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23528" y="620688"/>
                        <a:ext cx="4319588" cy="67270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" name="Obrázok 3">
            <a:extLst>
              <a:ext uri="{FF2B5EF4-FFF2-40B4-BE49-F238E27FC236}">
                <a16:creationId xmlns="" xmlns:a16="http://schemas.microsoft.com/office/drawing/2014/main" id="{25A61FED-373D-4C43-AC36-4169919316D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95" y="1916832"/>
            <a:ext cx="5638534" cy="3761960"/>
          </a:xfrm>
          <a:prstGeom prst="rect">
            <a:avLst/>
          </a:prstGeom>
          <a:effectLst>
            <a:softEdge rad="533400"/>
          </a:effectLst>
        </p:spPr>
      </p:pic>
      <p:pic>
        <p:nvPicPr>
          <p:cNvPr id="6" name="Obrázok 5">
            <a:extLst>
              <a:ext uri="{FF2B5EF4-FFF2-40B4-BE49-F238E27FC236}">
                <a16:creationId xmlns="" xmlns:a16="http://schemas.microsoft.com/office/drawing/2014/main" id="{25A61FED-373D-4C43-AC36-4169919316DB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3560" y="2204864"/>
            <a:ext cx="3960440" cy="2970331"/>
          </a:xfrm>
          <a:prstGeom prst="rect">
            <a:avLst/>
          </a:prstGeom>
          <a:effectLst>
            <a:softEdge rad="533400"/>
          </a:effectLst>
        </p:spPr>
      </p:pic>
      <p:pic>
        <p:nvPicPr>
          <p:cNvPr id="7" name="Obrázok 6">
            <a:extLst>
              <a:ext uri="{FF2B5EF4-FFF2-40B4-BE49-F238E27FC236}">
                <a16:creationId xmlns="" xmlns:a16="http://schemas.microsoft.com/office/drawing/2014/main" id="{25A61FED-373D-4C43-AC36-4169919316DB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3068960"/>
            <a:ext cx="5141929" cy="3856447"/>
          </a:xfrm>
          <a:prstGeom prst="rect">
            <a:avLst/>
          </a:prstGeom>
          <a:effectLst>
            <a:softEdge rad="533400"/>
          </a:effectLst>
        </p:spPr>
      </p:pic>
    </p:spTree>
    <p:extLst>
      <p:ext uri="{BB962C8B-B14F-4D97-AF65-F5344CB8AC3E}">
        <p14:creationId xmlns:p14="http://schemas.microsoft.com/office/powerpoint/2010/main" val="33742990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="" xmlns:a16="http://schemas.microsoft.com/office/drawing/2014/main" id="{9788B877-6FA2-48B3-8F62-573098AADD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0464"/>
          </a:xfrm>
        </p:spPr>
        <p:txBody>
          <a:bodyPr>
            <a:normAutofit/>
          </a:bodyPr>
          <a:lstStyle/>
          <a:p>
            <a:r>
              <a:rPr lang="sk-SK" sz="2400" b="1" dirty="0"/>
              <a:t>Pondelok </a:t>
            </a:r>
            <a:r>
              <a:rPr lang="sk-SK" sz="2400" b="1" dirty="0" smtClean="0"/>
              <a:t>08. 05. 2023</a:t>
            </a:r>
            <a:endParaRPr lang="sk-SK" sz="2400" b="1" dirty="0"/>
          </a:p>
        </p:txBody>
      </p:sp>
      <p:sp>
        <p:nvSpPr>
          <p:cNvPr id="3" name="Zástupný objekt pre obsah 2">
            <a:extLst>
              <a:ext uri="{FF2B5EF4-FFF2-40B4-BE49-F238E27FC236}">
                <a16:creationId xmlns="" xmlns:a16="http://schemas.microsoft.com/office/drawing/2014/main" id="{2011B8E8-9291-4D25-8C91-9CC0BAF646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3620" y="1266935"/>
            <a:ext cx="8353180" cy="4859229"/>
          </a:xfrm>
        </p:spPr>
        <p:txBody>
          <a:bodyPr/>
          <a:lstStyle/>
          <a:p>
            <a:pPr marL="0" indent="0">
              <a:buNone/>
            </a:pPr>
            <a:r>
              <a:rPr lang="sk-SK" sz="2000" dirty="0" smtClean="0"/>
              <a:t>V predvečer predchádzajúceho dňa - príchod do ubytovacieho zariadenia </a:t>
            </a:r>
            <a:r>
              <a:rPr lang="sk-SK" sz="2000" b="1" dirty="0" smtClean="0"/>
              <a:t>Hotel </a:t>
            </a:r>
            <a:r>
              <a:rPr lang="sk-SK" sz="2000" b="1" dirty="0" err="1" smtClean="0"/>
              <a:t>Laguna</a:t>
            </a:r>
            <a:r>
              <a:rPr lang="sk-SK" sz="2000" b="1" dirty="0" smtClean="0"/>
              <a:t>.</a:t>
            </a:r>
            <a:endParaRPr lang="sk-SK" sz="2000" b="1" dirty="0"/>
          </a:p>
          <a:p>
            <a:r>
              <a:rPr lang="sk-SK" sz="2000" dirty="0" smtClean="0"/>
              <a:t>Zoznámenie sa s prostredím a okolím ubytovacieho zariadenia</a:t>
            </a:r>
            <a:endParaRPr lang="sk-SK" sz="2000" dirty="0"/>
          </a:p>
          <a:p>
            <a:r>
              <a:rPr lang="sk-SK" sz="2000" dirty="0" smtClean="0"/>
              <a:t>Privítanie od účastníkov programu </a:t>
            </a:r>
            <a:r>
              <a:rPr lang="sk-SK" sz="2000" dirty="0" err="1" smtClean="0"/>
              <a:t>Erasmus</a:t>
            </a:r>
            <a:r>
              <a:rPr lang="sk-SK" sz="2000" dirty="0" smtClean="0"/>
              <a:t> +</a:t>
            </a:r>
            <a:endParaRPr lang="sk-SK" sz="2000" dirty="0"/>
          </a:p>
          <a:p>
            <a:r>
              <a:rPr lang="sk-SK" sz="2000" dirty="0" smtClean="0"/>
              <a:t>Nadviazanie prvých kontaktov </a:t>
            </a:r>
            <a:endParaRPr lang="sk-SK" sz="2000" dirty="0"/>
          </a:p>
          <a:p>
            <a:pPr marL="0" indent="0">
              <a:buNone/>
            </a:pPr>
            <a:endParaRPr lang="sk-SK" dirty="0"/>
          </a:p>
        </p:txBody>
      </p:sp>
      <p:pic>
        <p:nvPicPr>
          <p:cNvPr id="5" name="Obrázok 4">
            <a:extLst>
              <a:ext uri="{FF2B5EF4-FFF2-40B4-BE49-F238E27FC236}">
                <a16:creationId xmlns="" xmlns:a16="http://schemas.microsoft.com/office/drawing/2014/main" id="{4738BC2C-DF05-4FD3-9103-8FAD0E76786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6308" y="1987927"/>
            <a:ext cx="2917692" cy="3890257"/>
          </a:xfrm>
          <a:prstGeom prst="rect">
            <a:avLst/>
          </a:prstGeom>
          <a:effectLst>
            <a:softEdge rad="495300"/>
          </a:effectLst>
        </p:spPr>
      </p:pic>
      <p:pic>
        <p:nvPicPr>
          <p:cNvPr id="8" name="Obrázek 3">
            <a:extLst>
              <a:ext uri="{FF2B5EF4-FFF2-40B4-BE49-F238E27FC236}">
                <a16:creationId xmlns="" xmlns:a16="http://schemas.microsoft.com/office/drawing/2014/main" id="{4C6E02DF-8DED-4800-96E8-F900AEE4B57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7864" y="3933056"/>
            <a:ext cx="3744416" cy="2808312"/>
          </a:xfrm>
          <a:prstGeom prst="rect">
            <a:avLst/>
          </a:prstGeom>
          <a:effectLst>
            <a:softEdge rad="203200"/>
          </a:effectLst>
        </p:spPr>
      </p:pic>
      <p:pic>
        <p:nvPicPr>
          <p:cNvPr id="6" name="Obrázok 5">
            <a:extLst>
              <a:ext uri="{FF2B5EF4-FFF2-40B4-BE49-F238E27FC236}">
                <a16:creationId xmlns="" xmlns:a16="http://schemas.microsoft.com/office/drawing/2014/main" id="{B8ACF350-436A-4519-90AB-C14E6CB138C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64" y="2852936"/>
            <a:ext cx="3787988" cy="2840991"/>
          </a:xfrm>
          <a:prstGeom prst="rect">
            <a:avLst/>
          </a:prstGeom>
          <a:effectLst>
            <a:softEdge rad="266700"/>
          </a:effectLst>
        </p:spPr>
      </p:pic>
    </p:spTree>
    <p:extLst>
      <p:ext uri="{BB962C8B-B14F-4D97-AF65-F5344CB8AC3E}">
        <p14:creationId xmlns:p14="http://schemas.microsoft.com/office/powerpoint/2010/main" val="42639774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="" xmlns:a16="http://schemas.microsoft.com/office/drawing/2014/main" id="{9788B877-6FA2-48B3-8F62-573098AADD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0464"/>
          </a:xfrm>
        </p:spPr>
        <p:txBody>
          <a:bodyPr>
            <a:normAutofit/>
          </a:bodyPr>
          <a:lstStyle/>
          <a:p>
            <a:r>
              <a:rPr lang="sk-SK" sz="2400" b="1" dirty="0" smtClean="0"/>
              <a:t>Pondelok 08. 05. 2023</a:t>
            </a:r>
            <a:endParaRPr lang="sk-SK" sz="2400" b="1" dirty="0"/>
          </a:p>
        </p:txBody>
      </p:sp>
      <p:sp>
        <p:nvSpPr>
          <p:cNvPr id="3" name="Zástupný objekt pre obsah 2">
            <a:extLst>
              <a:ext uri="{FF2B5EF4-FFF2-40B4-BE49-F238E27FC236}">
                <a16:creationId xmlns="" xmlns:a16="http://schemas.microsoft.com/office/drawing/2014/main" id="{2011B8E8-9291-4D25-8C91-9CC0BAF646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3620" y="1266935"/>
            <a:ext cx="5390508" cy="196403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k-SK" sz="2000" dirty="0" smtClean="0"/>
              <a:t>Dnešný deň bol v Českej republike pamätný, kedy si pripomínajú </a:t>
            </a:r>
            <a:r>
              <a:rPr lang="sk-SK" sz="2000" b="1" dirty="0" smtClean="0"/>
              <a:t>Deň víťazstva nad fašizmom </a:t>
            </a:r>
            <a:r>
              <a:rPr lang="sk-SK" sz="2000" dirty="0" smtClean="0"/>
              <a:t>a zároveň </a:t>
            </a:r>
            <a:r>
              <a:rPr lang="sk-SK" sz="2000" b="1" dirty="0" smtClean="0"/>
              <a:t>koniec II. </a:t>
            </a:r>
            <a:r>
              <a:rPr lang="sk-SK" sz="2000" b="1" dirty="0"/>
              <a:t>s</a:t>
            </a:r>
            <a:r>
              <a:rPr lang="sk-SK" sz="2000" b="1" dirty="0" smtClean="0"/>
              <a:t>vetovej vojny</a:t>
            </a:r>
            <a:r>
              <a:rPr lang="sk-SK" sz="2000" dirty="0" smtClean="0"/>
              <a:t>. Je to deň pracovného pokoja a </a:t>
            </a:r>
            <a:r>
              <a:rPr lang="sk-SK" sz="2000" dirty="0"/>
              <a:t>m</a:t>
            </a:r>
            <a:r>
              <a:rPr lang="sk-SK" sz="2000" dirty="0" smtClean="0"/>
              <a:t>y sme tento deň využili na </a:t>
            </a:r>
            <a:r>
              <a:rPr lang="sk-SK" sz="2000" b="1" dirty="0" smtClean="0"/>
              <a:t>aktivity</a:t>
            </a:r>
            <a:r>
              <a:rPr lang="sk-SK" sz="2000" dirty="0" smtClean="0"/>
              <a:t> v areáli </a:t>
            </a:r>
            <a:r>
              <a:rPr lang="sk-SK" sz="2000" b="1" dirty="0" err="1" smtClean="0"/>
              <a:t>Tepfactor</a:t>
            </a:r>
            <a:r>
              <a:rPr lang="sk-SK" sz="2000" b="1" dirty="0" smtClean="0"/>
              <a:t>.</a:t>
            </a:r>
          </a:p>
        </p:txBody>
      </p:sp>
      <p:pic>
        <p:nvPicPr>
          <p:cNvPr id="5" name="Obrázok 4">
            <a:extLst>
              <a:ext uri="{FF2B5EF4-FFF2-40B4-BE49-F238E27FC236}">
                <a16:creationId xmlns="" xmlns:a16="http://schemas.microsoft.com/office/drawing/2014/main" id="{4738BC2C-DF05-4FD3-9103-8FAD0E76786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3554427"/>
            <a:ext cx="4450956" cy="3338217"/>
          </a:xfrm>
          <a:prstGeom prst="rect">
            <a:avLst/>
          </a:prstGeom>
          <a:effectLst>
            <a:softEdge rad="495300"/>
          </a:effectLst>
        </p:spPr>
      </p:pic>
      <p:pic>
        <p:nvPicPr>
          <p:cNvPr id="6" name="Obrázok 5">
            <a:extLst>
              <a:ext uri="{FF2B5EF4-FFF2-40B4-BE49-F238E27FC236}">
                <a16:creationId xmlns="" xmlns:a16="http://schemas.microsoft.com/office/drawing/2014/main" id="{B8ACF350-436A-4519-90AB-C14E6CB138C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6096" y="980727"/>
            <a:ext cx="3787988" cy="2840991"/>
          </a:xfrm>
          <a:prstGeom prst="rect">
            <a:avLst/>
          </a:prstGeom>
          <a:effectLst>
            <a:softEdge rad="266700"/>
          </a:effectLst>
        </p:spPr>
      </p:pic>
      <p:sp>
        <p:nvSpPr>
          <p:cNvPr id="4" name="Obdĺžnik 3"/>
          <p:cNvSpPr/>
          <p:nvPr/>
        </p:nvSpPr>
        <p:spPr>
          <a:xfrm>
            <a:off x="395536" y="3068960"/>
            <a:ext cx="5040560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k-SK" b="1" dirty="0" err="1"/>
              <a:t>Tepfactor</a:t>
            </a:r>
            <a:r>
              <a:rPr lang="sk-SK" dirty="0"/>
              <a:t> je obdobou </a:t>
            </a:r>
            <a:r>
              <a:rPr lang="sk-SK" b="1" dirty="0"/>
              <a:t>Pevnosti </a:t>
            </a:r>
            <a:r>
              <a:rPr lang="sk-SK" b="1" dirty="0" err="1"/>
              <a:t>Boayard</a:t>
            </a:r>
            <a:r>
              <a:rPr lang="sk-SK" dirty="0"/>
              <a:t>, kde účastníci musia plniť </a:t>
            </a:r>
            <a:r>
              <a:rPr lang="sk-SK" b="1" dirty="0"/>
              <a:t>rôzne úlohy</a:t>
            </a:r>
            <a:r>
              <a:rPr lang="sk-SK" dirty="0"/>
              <a:t>, ktoré sú zamerané na </a:t>
            </a:r>
            <a:r>
              <a:rPr lang="sk-SK" b="1" dirty="0"/>
              <a:t>logickú a fyzickú </a:t>
            </a:r>
            <a:r>
              <a:rPr lang="sk-SK" b="1" dirty="0" smtClean="0"/>
              <a:t>zdatnosť.</a:t>
            </a:r>
            <a:endParaRPr lang="sk-SK" b="1" dirty="0"/>
          </a:p>
          <a:p>
            <a:r>
              <a:rPr lang="sk-SK" dirty="0"/>
              <a:t>Veľkým prínosom bolo, že sme boli </a:t>
            </a:r>
            <a:r>
              <a:rPr lang="sk-SK" b="1" dirty="0"/>
              <a:t>rozdelení do tímov</a:t>
            </a:r>
            <a:r>
              <a:rPr lang="sk-SK" dirty="0"/>
              <a:t>, v ktorých museli jednotlivci spolupracovať, aby dosiahli </a:t>
            </a:r>
            <a:r>
              <a:rPr lang="sk-SK" dirty="0" smtClean="0"/>
              <a:t>úspech.</a:t>
            </a:r>
            <a:endParaRPr lang="sk-SK" dirty="0"/>
          </a:p>
          <a:p>
            <a:r>
              <a:rPr lang="sk-SK" dirty="0"/>
              <a:t>V </a:t>
            </a:r>
            <a:r>
              <a:rPr lang="sk-SK" dirty="0" smtClean="0"/>
              <a:t>takejto </a:t>
            </a:r>
            <a:r>
              <a:rPr lang="sk-SK" dirty="0"/>
              <a:t>pozícii so žiakmi som sa ocitol prvýkrát a hodnotím to ako </a:t>
            </a:r>
            <a:r>
              <a:rPr lang="sk-SK" b="1" dirty="0"/>
              <a:t>veľmi pozitívnu interakciu medzi žiakom a učiteľom </a:t>
            </a:r>
            <a:r>
              <a:rPr lang="sk-SK" dirty="0"/>
              <a:t>aj v takejto netradičnej </a:t>
            </a:r>
            <a:r>
              <a:rPr lang="sk-SK" dirty="0" smtClean="0"/>
              <a:t>pozícii.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40166394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="" xmlns:a16="http://schemas.microsoft.com/office/drawing/2014/main" id="{9788B877-6FA2-48B3-8F62-573098AADD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0464"/>
          </a:xfrm>
        </p:spPr>
        <p:txBody>
          <a:bodyPr>
            <a:normAutofit/>
          </a:bodyPr>
          <a:lstStyle/>
          <a:p>
            <a:r>
              <a:rPr lang="sk-SK" sz="2400" b="1" dirty="0"/>
              <a:t>Pondelok </a:t>
            </a:r>
            <a:r>
              <a:rPr lang="sk-SK" sz="2400" b="1" dirty="0" smtClean="0"/>
              <a:t>08. 05. 2023</a:t>
            </a:r>
            <a:endParaRPr lang="sk-SK" sz="2400" b="1" dirty="0"/>
          </a:p>
        </p:txBody>
      </p:sp>
      <p:sp>
        <p:nvSpPr>
          <p:cNvPr id="3" name="Zástupný objekt pre obsah 2">
            <a:extLst>
              <a:ext uri="{FF2B5EF4-FFF2-40B4-BE49-F238E27FC236}">
                <a16:creationId xmlns="" xmlns:a16="http://schemas.microsoft.com/office/drawing/2014/main" id="{2011B8E8-9291-4D25-8C91-9CC0BAF646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3620" y="1266935"/>
            <a:ext cx="5390508" cy="302616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k-SK" sz="2000" dirty="0" smtClean="0"/>
              <a:t>Po celodennej akcii sme sa vrátili do nášho ubytovacieho zariadenia a deň sme zakončili spoločnou akciou pri ohni. </a:t>
            </a:r>
          </a:p>
          <a:p>
            <a:pPr marL="0" indent="0">
              <a:buNone/>
            </a:pPr>
            <a:r>
              <a:rPr lang="sk-SK" sz="2000" b="1" dirty="0" smtClean="0"/>
              <a:t>Aj tento moment bol pre mňa hodnotný, pretože som so žiakmi viedol voľnu debatu o rôznych témach.</a:t>
            </a:r>
          </a:p>
          <a:p>
            <a:pPr marL="0" indent="0">
              <a:buNone/>
            </a:pPr>
            <a:r>
              <a:rPr lang="sk-SK" sz="2000" dirty="0"/>
              <a:t>Večer pri ohni sme si spríjemnili aj hraním na gitare a spievaním. </a:t>
            </a:r>
            <a:endParaRPr lang="sk-SK" sz="2000" b="1" dirty="0"/>
          </a:p>
          <a:p>
            <a:pPr marL="0" indent="0">
              <a:buNone/>
            </a:pPr>
            <a:endParaRPr lang="sk-SK" sz="2000" b="1" dirty="0" smtClean="0"/>
          </a:p>
        </p:txBody>
      </p:sp>
      <p:pic>
        <p:nvPicPr>
          <p:cNvPr id="6" name="Obrázok 5">
            <a:extLst>
              <a:ext uri="{FF2B5EF4-FFF2-40B4-BE49-F238E27FC236}">
                <a16:creationId xmlns="" xmlns:a16="http://schemas.microsoft.com/office/drawing/2014/main" id="{B8ACF350-436A-4519-90AB-C14E6CB138C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933" y="3821718"/>
            <a:ext cx="3787988" cy="2840991"/>
          </a:xfrm>
          <a:prstGeom prst="rect">
            <a:avLst/>
          </a:prstGeom>
          <a:effectLst>
            <a:softEdge rad="266700"/>
          </a:effectLst>
        </p:spPr>
      </p:pic>
      <p:sp>
        <p:nvSpPr>
          <p:cNvPr id="7" name="Zástupný objekt pre obsah 2">
            <a:extLst>
              <a:ext uri="{FF2B5EF4-FFF2-40B4-BE49-F238E27FC236}">
                <a16:creationId xmlns="" xmlns:a16="http://schemas.microsoft.com/office/drawing/2014/main" id="{2011B8E8-9291-4D25-8C91-9CC0BAF6469C}"/>
              </a:ext>
            </a:extLst>
          </p:cNvPr>
          <p:cNvSpPr txBox="1">
            <a:spLocks/>
          </p:cNvSpPr>
          <p:nvPr/>
        </p:nvSpPr>
        <p:spPr>
          <a:xfrm>
            <a:off x="477933" y="3140968"/>
            <a:ext cx="5390508" cy="19640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sk-SK" sz="2000" b="1" dirty="0" smtClean="0"/>
          </a:p>
        </p:txBody>
      </p:sp>
      <p:pic>
        <p:nvPicPr>
          <p:cNvPr id="8" name="Obrázok 7">
            <a:extLst>
              <a:ext uri="{FF2B5EF4-FFF2-40B4-BE49-F238E27FC236}">
                <a16:creationId xmlns="" xmlns:a16="http://schemas.microsoft.com/office/drawing/2014/main" id="{B8ACF350-436A-4519-90AB-C14E6CB138C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0534" y="3887076"/>
            <a:ext cx="4934459" cy="2775633"/>
          </a:xfrm>
          <a:prstGeom prst="rect">
            <a:avLst/>
          </a:prstGeom>
          <a:effectLst>
            <a:softEdge rad="266700"/>
          </a:effectLst>
        </p:spPr>
      </p:pic>
      <p:pic>
        <p:nvPicPr>
          <p:cNvPr id="9" name="Obrázok 8">
            <a:extLst>
              <a:ext uri="{FF2B5EF4-FFF2-40B4-BE49-F238E27FC236}">
                <a16:creationId xmlns="" xmlns:a16="http://schemas.microsoft.com/office/drawing/2014/main" id="{B8ACF350-436A-4519-90AB-C14E6CB138C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2160" y="107060"/>
            <a:ext cx="3011740" cy="4015653"/>
          </a:xfrm>
          <a:prstGeom prst="rect">
            <a:avLst/>
          </a:prstGeom>
          <a:effectLst>
            <a:softEdge rad="266700"/>
          </a:effectLst>
        </p:spPr>
      </p:pic>
    </p:spTree>
    <p:extLst>
      <p:ext uri="{BB962C8B-B14F-4D97-AF65-F5344CB8AC3E}">
        <p14:creationId xmlns:p14="http://schemas.microsoft.com/office/powerpoint/2010/main" val="17263988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="" xmlns:a16="http://schemas.microsoft.com/office/drawing/2014/main" id="{9788B877-6FA2-48B3-8F62-573098AADD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0464"/>
          </a:xfrm>
        </p:spPr>
        <p:txBody>
          <a:bodyPr>
            <a:normAutofit/>
          </a:bodyPr>
          <a:lstStyle/>
          <a:p>
            <a:r>
              <a:rPr lang="sk-SK" sz="2400" b="1" dirty="0" smtClean="0"/>
              <a:t>Utorok 09. 05. 2023</a:t>
            </a:r>
            <a:endParaRPr lang="sk-SK" sz="2400" b="1" dirty="0"/>
          </a:p>
        </p:txBody>
      </p:sp>
      <p:sp>
        <p:nvSpPr>
          <p:cNvPr id="3" name="Zástupný objekt pre obsah 2">
            <a:extLst>
              <a:ext uri="{FF2B5EF4-FFF2-40B4-BE49-F238E27FC236}">
                <a16:creationId xmlns="" xmlns:a16="http://schemas.microsoft.com/office/drawing/2014/main" id="{2011B8E8-9291-4D25-8C91-9CC0BAF646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3620" y="1266935"/>
            <a:ext cx="5390508" cy="302616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k-SK" sz="2000" dirty="0" smtClean="0"/>
              <a:t>V tento deň sme mali naplánovanú návštevu odbornej školy v Prahe zameranú na automobily a informatiku. Išlo o </a:t>
            </a:r>
            <a:r>
              <a:rPr lang="sk-SK" sz="2000" b="1" dirty="0" err="1" smtClean="0"/>
              <a:t>Střední</a:t>
            </a:r>
            <a:r>
              <a:rPr lang="sk-SK" sz="2000" b="1" dirty="0" smtClean="0"/>
              <a:t> školu </a:t>
            </a:r>
            <a:r>
              <a:rPr lang="sk-SK" sz="2000" b="1" dirty="0" err="1" smtClean="0"/>
              <a:t>automobilní</a:t>
            </a:r>
            <a:r>
              <a:rPr lang="sk-SK" sz="2000" b="1" dirty="0" smtClean="0"/>
              <a:t> a informatiky. </a:t>
            </a:r>
          </a:p>
          <a:p>
            <a:pPr marL="0" indent="0">
              <a:buNone/>
            </a:pPr>
            <a:r>
              <a:rPr lang="sk-SK" sz="2000" b="1" dirty="0" smtClean="0"/>
              <a:t>Po krátkom veľmi milom privítaní od p. zástupcu Bohumila </a:t>
            </a:r>
            <a:r>
              <a:rPr lang="sk-SK" sz="2000" b="1" dirty="0" err="1" smtClean="0"/>
              <a:t>Krajča</a:t>
            </a:r>
            <a:r>
              <a:rPr lang="sk-SK" sz="2000" b="1" dirty="0" smtClean="0"/>
              <a:t> sme vošli do priestorov školy</a:t>
            </a:r>
          </a:p>
          <a:p>
            <a:pPr marL="0" indent="0">
              <a:buNone/>
            </a:pPr>
            <a:r>
              <a:rPr lang="sk-SK" sz="2000" dirty="0" smtClean="0"/>
              <a:t>Hneď pri vstupe sme mohli vidieť moderný šat priestorov školy, ktorá prešla rekonštrukciou. </a:t>
            </a:r>
            <a:endParaRPr lang="sk-SK" sz="2000" b="1" dirty="0"/>
          </a:p>
          <a:p>
            <a:pPr marL="0" indent="0">
              <a:buNone/>
            </a:pPr>
            <a:endParaRPr lang="sk-SK" sz="2000" b="1" dirty="0" smtClean="0"/>
          </a:p>
        </p:txBody>
      </p:sp>
      <p:pic>
        <p:nvPicPr>
          <p:cNvPr id="6" name="Obrázok 5">
            <a:extLst>
              <a:ext uri="{FF2B5EF4-FFF2-40B4-BE49-F238E27FC236}">
                <a16:creationId xmlns="" xmlns:a16="http://schemas.microsoft.com/office/drawing/2014/main" id="{B8ACF350-436A-4519-90AB-C14E6CB138C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3821718"/>
            <a:ext cx="4014401" cy="3010801"/>
          </a:xfrm>
          <a:prstGeom prst="rect">
            <a:avLst/>
          </a:prstGeom>
          <a:effectLst>
            <a:softEdge rad="266700"/>
          </a:effectLst>
        </p:spPr>
      </p:pic>
      <p:sp>
        <p:nvSpPr>
          <p:cNvPr id="7" name="Zástupný objekt pre obsah 2">
            <a:extLst>
              <a:ext uri="{FF2B5EF4-FFF2-40B4-BE49-F238E27FC236}">
                <a16:creationId xmlns="" xmlns:a16="http://schemas.microsoft.com/office/drawing/2014/main" id="{2011B8E8-9291-4D25-8C91-9CC0BAF6469C}"/>
              </a:ext>
            </a:extLst>
          </p:cNvPr>
          <p:cNvSpPr txBox="1">
            <a:spLocks/>
          </p:cNvSpPr>
          <p:nvPr/>
        </p:nvSpPr>
        <p:spPr>
          <a:xfrm>
            <a:off x="477933" y="3140968"/>
            <a:ext cx="5390508" cy="19640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sk-SK" sz="2000" b="1" dirty="0" smtClean="0"/>
          </a:p>
        </p:txBody>
      </p:sp>
      <p:pic>
        <p:nvPicPr>
          <p:cNvPr id="8" name="Obrázok 7">
            <a:extLst>
              <a:ext uri="{FF2B5EF4-FFF2-40B4-BE49-F238E27FC236}">
                <a16:creationId xmlns="" xmlns:a16="http://schemas.microsoft.com/office/drawing/2014/main" id="{B8ACF350-436A-4519-90AB-C14E6CB138C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0534" y="3887076"/>
            <a:ext cx="4934459" cy="2775633"/>
          </a:xfrm>
          <a:prstGeom prst="rect">
            <a:avLst/>
          </a:prstGeom>
          <a:effectLst>
            <a:softEdge rad="266700"/>
          </a:effectLst>
        </p:spPr>
      </p:pic>
      <p:pic>
        <p:nvPicPr>
          <p:cNvPr id="9" name="Obrázok 8">
            <a:extLst>
              <a:ext uri="{FF2B5EF4-FFF2-40B4-BE49-F238E27FC236}">
                <a16:creationId xmlns="" xmlns:a16="http://schemas.microsoft.com/office/drawing/2014/main" id="{B8ACF350-436A-4519-90AB-C14E6CB138C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2160" y="107060"/>
            <a:ext cx="3011740" cy="4015653"/>
          </a:xfrm>
          <a:prstGeom prst="rect">
            <a:avLst/>
          </a:prstGeom>
          <a:effectLst>
            <a:softEdge rad="266700"/>
          </a:effectLst>
        </p:spPr>
      </p:pic>
    </p:spTree>
    <p:extLst>
      <p:ext uri="{BB962C8B-B14F-4D97-AF65-F5344CB8AC3E}">
        <p14:creationId xmlns:p14="http://schemas.microsoft.com/office/powerpoint/2010/main" val="401064987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="" xmlns:a16="http://schemas.microsoft.com/office/drawing/2014/main" id="{9788B877-6FA2-48B3-8F62-573098AADD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0464"/>
          </a:xfrm>
        </p:spPr>
        <p:txBody>
          <a:bodyPr>
            <a:normAutofit/>
          </a:bodyPr>
          <a:lstStyle/>
          <a:p>
            <a:r>
              <a:rPr lang="sk-SK" sz="2400" b="1" dirty="0" smtClean="0"/>
              <a:t>Utorok 09. 05. 2023</a:t>
            </a:r>
            <a:endParaRPr lang="sk-SK" sz="2400" b="1" dirty="0"/>
          </a:p>
        </p:txBody>
      </p:sp>
      <p:sp>
        <p:nvSpPr>
          <p:cNvPr id="3" name="Zástupný objekt pre obsah 2">
            <a:extLst>
              <a:ext uri="{FF2B5EF4-FFF2-40B4-BE49-F238E27FC236}">
                <a16:creationId xmlns="" xmlns:a16="http://schemas.microsoft.com/office/drawing/2014/main" id="{2011B8E8-9291-4D25-8C91-9CC0BAF646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3620" y="1266935"/>
            <a:ext cx="5390508" cy="3026161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sk-SK" sz="2000" dirty="0" smtClean="0"/>
              <a:t>Pán zástupca nám ukázal učebne, v ktorých sa vyučujú predmety zamerané na informačné technológie</a:t>
            </a:r>
            <a:r>
              <a:rPr lang="sk-SK" sz="2000" b="1" dirty="0" smtClean="0"/>
              <a:t>. </a:t>
            </a:r>
          </a:p>
          <a:p>
            <a:pPr marL="0" indent="0">
              <a:buNone/>
            </a:pPr>
            <a:r>
              <a:rPr lang="sk-SK" sz="2000" b="1" dirty="0" smtClean="0"/>
              <a:t>Zaujímavosťou bolo, že pred vstupom do každej učebne mali digitálny rozvrh</a:t>
            </a:r>
            <a:r>
              <a:rPr lang="sk-SK" sz="2000" dirty="0" smtClean="0"/>
              <a:t>, ktorý má veľkú výhodu v tom, že je aktuálny v danom čase</a:t>
            </a:r>
          </a:p>
          <a:p>
            <a:pPr marL="0" indent="0">
              <a:buNone/>
            </a:pPr>
            <a:r>
              <a:rPr lang="sk-SK" sz="2000" dirty="0" smtClean="0"/>
              <a:t>Ďalšou zaujímavosťou bol aj dochádzkový systém zamestnancov. Pred každým kabinetom bolo možné vidieť na obrazovke, či je pedagóg prítomný alebo nie (zelená a červená farba) </a:t>
            </a:r>
            <a:endParaRPr lang="sk-SK" sz="2000" b="1" dirty="0"/>
          </a:p>
          <a:p>
            <a:pPr marL="0" indent="0">
              <a:buNone/>
            </a:pPr>
            <a:endParaRPr lang="sk-SK" sz="2000" b="1" dirty="0" smtClean="0"/>
          </a:p>
        </p:txBody>
      </p:sp>
      <p:pic>
        <p:nvPicPr>
          <p:cNvPr id="6" name="Obrázok 5">
            <a:extLst>
              <a:ext uri="{FF2B5EF4-FFF2-40B4-BE49-F238E27FC236}">
                <a16:creationId xmlns="" xmlns:a16="http://schemas.microsoft.com/office/drawing/2014/main" id="{B8ACF350-436A-4519-90AB-C14E6CB138C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4141461"/>
            <a:ext cx="3510345" cy="2632758"/>
          </a:xfrm>
          <a:prstGeom prst="rect">
            <a:avLst/>
          </a:prstGeom>
          <a:effectLst>
            <a:softEdge rad="266700"/>
          </a:effectLst>
        </p:spPr>
      </p:pic>
      <p:sp>
        <p:nvSpPr>
          <p:cNvPr id="7" name="Zástupný objekt pre obsah 2">
            <a:extLst>
              <a:ext uri="{FF2B5EF4-FFF2-40B4-BE49-F238E27FC236}">
                <a16:creationId xmlns="" xmlns:a16="http://schemas.microsoft.com/office/drawing/2014/main" id="{2011B8E8-9291-4D25-8C91-9CC0BAF6469C}"/>
              </a:ext>
            </a:extLst>
          </p:cNvPr>
          <p:cNvSpPr txBox="1">
            <a:spLocks/>
          </p:cNvSpPr>
          <p:nvPr/>
        </p:nvSpPr>
        <p:spPr>
          <a:xfrm>
            <a:off x="1259632" y="3140967"/>
            <a:ext cx="5390508" cy="19640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sk-SK" sz="2000" b="1" dirty="0" smtClean="0"/>
          </a:p>
        </p:txBody>
      </p:sp>
      <p:pic>
        <p:nvPicPr>
          <p:cNvPr id="8" name="Obrázok 7">
            <a:extLst>
              <a:ext uri="{FF2B5EF4-FFF2-40B4-BE49-F238E27FC236}">
                <a16:creationId xmlns="" xmlns:a16="http://schemas.microsoft.com/office/drawing/2014/main" id="{B8ACF350-436A-4519-90AB-C14E6CB138C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6422" y="2780928"/>
            <a:ext cx="3700844" cy="2775633"/>
          </a:xfrm>
          <a:prstGeom prst="rect">
            <a:avLst/>
          </a:prstGeom>
          <a:effectLst>
            <a:softEdge rad="266700"/>
          </a:effectLst>
        </p:spPr>
      </p:pic>
      <p:pic>
        <p:nvPicPr>
          <p:cNvPr id="9" name="Obrázok 8">
            <a:extLst>
              <a:ext uri="{FF2B5EF4-FFF2-40B4-BE49-F238E27FC236}">
                <a16:creationId xmlns="" xmlns:a16="http://schemas.microsoft.com/office/drawing/2014/main" id="{B8ACF350-436A-4519-90AB-C14E6CB138C4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6287"/>
          <a:stretch/>
        </p:blipFill>
        <p:spPr>
          <a:xfrm>
            <a:off x="6012160" y="223103"/>
            <a:ext cx="3011739" cy="2558502"/>
          </a:xfrm>
          <a:prstGeom prst="rect">
            <a:avLst/>
          </a:prstGeom>
          <a:effectLst>
            <a:softEdge rad="266700"/>
          </a:effectLst>
        </p:spPr>
      </p:pic>
      <p:pic>
        <p:nvPicPr>
          <p:cNvPr id="10" name="Obrázok 9">
            <a:extLst>
              <a:ext uri="{FF2B5EF4-FFF2-40B4-BE49-F238E27FC236}">
                <a16:creationId xmlns="" xmlns:a16="http://schemas.microsoft.com/office/drawing/2014/main" id="{B8ACF350-436A-4519-90AB-C14E6CB138C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2000" y="4328438"/>
            <a:ext cx="3011739" cy="2258804"/>
          </a:xfrm>
          <a:prstGeom prst="rect">
            <a:avLst/>
          </a:prstGeom>
          <a:effectLst>
            <a:softEdge rad="266700"/>
          </a:effectLst>
        </p:spPr>
      </p:pic>
    </p:spTree>
    <p:extLst>
      <p:ext uri="{BB962C8B-B14F-4D97-AF65-F5344CB8AC3E}">
        <p14:creationId xmlns:p14="http://schemas.microsoft.com/office/powerpoint/2010/main" val="340037146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="" xmlns:a16="http://schemas.microsoft.com/office/drawing/2014/main" id="{9788B877-6FA2-48B3-8F62-573098AADD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0464"/>
          </a:xfrm>
        </p:spPr>
        <p:txBody>
          <a:bodyPr>
            <a:normAutofit/>
          </a:bodyPr>
          <a:lstStyle/>
          <a:p>
            <a:r>
              <a:rPr lang="sk-SK" sz="2400" b="1" dirty="0" smtClean="0"/>
              <a:t>Utorok 09. 05. 2023</a:t>
            </a:r>
            <a:endParaRPr lang="sk-SK" sz="2400" b="1" dirty="0"/>
          </a:p>
        </p:txBody>
      </p:sp>
      <p:sp>
        <p:nvSpPr>
          <p:cNvPr id="3" name="Zástupný objekt pre obsah 2">
            <a:extLst>
              <a:ext uri="{FF2B5EF4-FFF2-40B4-BE49-F238E27FC236}">
                <a16:creationId xmlns="" xmlns:a16="http://schemas.microsoft.com/office/drawing/2014/main" id="{2011B8E8-9291-4D25-8C91-9CC0BAF646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3620" y="1266935"/>
            <a:ext cx="8342836" cy="302616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k-SK" sz="2000" dirty="0" smtClean="0"/>
              <a:t>Neskôr sme sa presunuli </a:t>
            </a:r>
            <a:r>
              <a:rPr lang="sk-SK" sz="2000" dirty="0"/>
              <a:t>do </a:t>
            </a:r>
            <a:r>
              <a:rPr lang="sk-SK" sz="2000" dirty="0" smtClean="0"/>
              <a:t>učebne, kde sme sa zúčastnili teoretického </a:t>
            </a:r>
            <a:r>
              <a:rPr lang="sk-SK" sz="2000" dirty="0"/>
              <a:t>vyučovania </a:t>
            </a:r>
            <a:r>
              <a:rPr lang="sk-SK" sz="2000" b="1" dirty="0"/>
              <a:t>predmetu </a:t>
            </a:r>
            <a:r>
              <a:rPr lang="sk-SK" sz="2000" b="1" dirty="0" smtClean="0"/>
              <a:t>Automobily.</a:t>
            </a:r>
          </a:p>
          <a:p>
            <a:pPr marL="0" indent="0">
              <a:buNone/>
            </a:pPr>
            <a:r>
              <a:rPr lang="sk-SK" sz="2000" dirty="0"/>
              <a:t>Na začiatku hodiny </a:t>
            </a:r>
            <a:r>
              <a:rPr lang="sk-SK" sz="2000" dirty="0" smtClean="0"/>
              <a:t>učiteľ zapísal chýbajúcich žiakov. Následne začal s novým </a:t>
            </a:r>
            <a:r>
              <a:rPr lang="sk-SK" sz="2000" b="1" dirty="0" smtClean="0"/>
              <a:t>učivom – Rozvody</a:t>
            </a:r>
            <a:r>
              <a:rPr lang="sk-SK" sz="2000" dirty="0" smtClean="0"/>
              <a:t>. Žiakov sa frontálne pýtal, či majú nejaké poznatky o rozvodoch a o typoch rozvodov vôbec. Prostredníctvom projektoru </a:t>
            </a:r>
            <a:r>
              <a:rPr lang="sk-SK" sz="2000" dirty="0" err="1" smtClean="0"/>
              <a:t>odprezentoval</a:t>
            </a:r>
            <a:r>
              <a:rPr lang="sk-SK" sz="2000" dirty="0" smtClean="0"/>
              <a:t> </a:t>
            </a:r>
            <a:r>
              <a:rPr lang="sk-SK" sz="2000" b="1" dirty="0" smtClean="0"/>
              <a:t>zaujímavé obrázky</a:t>
            </a:r>
            <a:r>
              <a:rPr lang="sk-SK" sz="2000" dirty="0" smtClean="0"/>
              <a:t>, na ktorých </a:t>
            </a:r>
            <a:r>
              <a:rPr lang="sk-SK" sz="2000" b="1" dirty="0" smtClean="0"/>
              <a:t>demonštroval</a:t>
            </a:r>
            <a:r>
              <a:rPr lang="sk-SK" sz="2000" dirty="0" smtClean="0"/>
              <a:t> rozdiel medzi jednotlivými typmi rozvodov. V ďalšej časti vysvetľoval zaujímavým spôsobom a s pomocou využitia IKT </a:t>
            </a:r>
            <a:r>
              <a:rPr lang="sk-SK" sz="2000" b="1" dirty="0" smtClean="0"/>
              <a:t>výmenu rozvodov</a:t>
            </a:r>
            <a:r>
              <a:rPr lang="sk-SK" sz="2000" dirty="0" smtClean="0"/>
              <a:t>. </a:t>
            </a:r>
            <a:r>
              <a:rPr lang="sk-SK" sz="2000" dirty="0" err="1" smtClean="0"/>
              <a:t>Dopomocou</a:t>
            </a:r>
            <a:r>
              <a:rPr lang="sk-SK" sz="2000" dirty="0" smtClean="0"/>
              <a:t> pre lepšie vysvetlenie bol aj nákres na tabuľu. </a:t>
            </a:r>
            <a:endParaRPr lang="sk-SK" sz="2000" b="1" dirty="0" smtClean="0"/>
          </a:p>
        </p:txBody>
      </p:sp>
      <p:sp>
        <p:nvSpPr>
          <p:cNvPr id="7" name="Zástupný objekt pre obsah 2">
            <a:extLst>
              <a:ext uri="{FF2B5EF4-FFF2-40B4-BE49-F238E27FC236}">
                <a16:creationId xmlns="" xmlns:a16="http://schemas.microsoft.com/office/drawing/2014/main" id="{2011B8E8-9291-4D25-8C91-9CC0BAF6469C}"/>
              </a:ext>
            </a:extLst>
          </p:cNvPr>
          <p:cNvSpPr txBox="1">
            <a:spLocks/>
          </p:cNvSpPr>
          <p:nvPr/>
        </p:nvSpPr>
        <p:spPr>
          <a:xfrm>
            <a:off x="1259632" y="3140967"/>
            <a:ext cx="5390508" cy="19640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sk-SK" sz="2000" b="1" dirty="0" smtClean="0"/>
          </a:p>
        </p:txBody>
      </p:sp>
      <p:pic>
        <p:nvPicPr>
          <p:cNvPr id="8" name="Obrázok 7">
            <a:extLst>
              <a:ext uri="{FF2B5EF4-FFF2-40B4-BE49-F238E27FC236}">
                <a16:creationId xmlns="" xmlns:a16="http://schemas.microsoft.com/office/drawing/2014/main" id="{B8ACF350-436A-4519-90AB-C14E6CB138C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6155" y="3987163"/>
            <a:ext cx="3700844" cy="2775633"/>
          </a:xfrm>
          <a:prstGeom prst="rect">
            <a:avLst/>
          </a:prstGeom>
          <a:effectLst>
            <a:softEdge rad="266700"/>
          </a:effectLst>
        </p:spPr>
      </p:pic>
      <p:pic>
        <p:nvPicPr>
          <p:cNvPr id="9" name="Obrázok 8">
            <a:extLst>
              <a:ext uri="{FF2B5EF4-FFF2-40B4-BE49-F238E27FC236}">
                <a16:creationId xmlns="" xmlns:a16="http://schemas.microsoft.com/office/drawing/2014/main" id="{B8ACF350-436A-4519-90AB-C14E6CB138C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6911" y="4120215"/>
            <a:ext cx="1918876" cy="2558502"/>
          </a:xfrm>
          <a:prstGeom prst="rect">
            <a:avLst/>
          </a:prstGeom>
          <a:effectLst>
            <a:softEdge rad="266700"/>
          </a:effectLst>
        </p:spPr>
      </p:pic>
      <p:pic>
        <p:nvPicPr>
          <p:cNvPr id="10" name="Obrázok 9">
            <a:extLst>
              <a:ext uri="{FF2B5EF4-FFF2-40B4-BE49-F238E27FC236}">
                <a16:creationId xmlns="" xmlns:a16="http://schemas.microsoft.com/office/drawing/2014/main" id="{B8ACF350-436A-4519-90AB-C14E6CB138C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4509120"/>
            <a:ext cx="3011738" cy="2258804"/>
          </a:xfrm>
          <a:prstGeom prst="rect">
            <a:avLst/>
          </a:prstGeom>
          <a:effectLst>
            <a:softEdge rad="266700"/>
          </a:effectLst>
        </p:spPr>
      </p:pic>
    </p:spTree>
    <p:extLst>
      <p:ext uri="{BB962C8B-B14F-4D97-AF65-F5344CB8AC3E}">
        <p14:creationId xmlns:p14="http://schemas.microsoft.com/office/powerpoint/2010/main" val="38571834"/>
      </p:ext>
    </p:extLst>
  </p:cSld>
  <p:clrMapOvr>
    <a:masterClrMapping/>
  </p:clrMapOvr>
</p:sld>
</file>

<file path=ppt/theme/theme1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ív balík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1132</TotalTime>
  <Words>1052</Words>
  <Application>Microsoft Office PowerPoint</Application>
  <PresentationFormat>Prezentácia na obrazovke (4:3)</PresentationFormat>
  <Paragraphs>77</Paragraphs>
  <Slides>16</Slides>
  <Notes>0</Notes>
  <HiddenSlides>0</HiddenSlides>
  <MMClips>0</MMClips>
  <ScaleCrop>false</ScaleCrop>
  <HeadingPairs>
    <vt:vector size="6" baseType="variant">
      <vt:variant>
        <vt:lpstr>Motív</vt:lpstr>
      </vt:variant>
      <vt:variant>
        <vt:i4>1</vt:i4>
      </vt:variant>
      <vt:variant>
        <vt:lpstr>Vložené servery OLE</vt:lpstr>
      </vt:variant>
      <vt:variant>
        <vt:i4>1</vt:i4>
      </vt:variant>
      <vt:variant>
        <vt:lpstr>Nadpisy snímok</vt:lpstr>
      </vt:variant>
      <vt:variant>
        <vt:i4>16</vt:i4>
      </vt:variant>
    </vt:vector>
  </HeadingPairs>
  <TitlesOfParts>
    <vt:vector size="18" baseType="lpstr">
      <vt:lpstr>Motív Office</vt:lpstr>
      <vt:lpstr>Document</vt:lpstr>
      <vt:lpstr>KA102 - Mobilita učiacich sa a zamestnancov v OVP Projekt: Odbornosť a zručnosť   Prijímateľ projektu:     Stredná odborná škola dopravná  Rosinská 3126/2                                  010 08 Žilina  Miesto pobytu:  AUTO EŠPANDR, AUTOSERVIS  Praha 10, Daliborova 834/20    102 00 Praha 15   Česká republika  Dátum pobytu:  01. 05. - 12. 05. 2023</vt:lpstr>
      <vt:lpstr>Prezentácia programu PowerPoint</vt:lpstr>
      <vt:lpstr>Prezentácia programu PowerPoint</vt:lpstr>
      <vt:lpstr>Pondelok 08. 05. 2023</vt:lpstr>
      <vt:lpstr>Pondelok 08. 05. 2023</vt:lpstr>
      <vt:lpstr>Pondelok 08. 05. 2023</vt:lpstr>
      <vt:lpstr>Utorok 09. 05. 2023</vt:lpstr>
      <vt:lpstr>Utorok 09. 05. 2023</vt:lpstr>
      <vt:lpstr>Utorok 09. 05. 2023</vt:lpstr>
      <vt:lpstr>Utorok 09. 05. 2023</vt:lpstr>
      <vt:lpstr>Streda 10. 05. 2023</vt:lpstr>
      <vt:lpstr>Streda 10. 05. 2023</vt:lpstr>
      <vt:lpstr>Štvrtok 11. 05. 2023</vt:lpstr>
      <vt:lpstr>Štvrtok 11. 05. 2023</vt:lpstr>
      <vt:lpstr>Piatok 12. 05. 2023</vt:lpstr>
      <vt:lpstr>Záverečné zhrnutie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KA102 - Mobilita učiacich sa a zamestnancov v OVP Projekt:  Podporujeme žiakov   Prijímateľ projektu: Stredná odborná škola dopravná Rosinská cesta 2  010 08 Žilina Miesto pobytu:  Střední odborná škola a Střední odborné učiliště,  Hradec Králové, Vocelova 1338, Hradec Králové,   Česká republika Dátum pobytu:  15.11.-26.11.2021</dc:title>
  <dc:creator>ProBook</dc:creator>
  <cp:lastModifiedBy>AAdmin</cp:lastModifiedBy>
  <cp:revision>87</cp:revision>
  <dcterms:created xsi:type="dcterms:W3CDTF">2021-11-16T15:09:50Z</dcterms:created>
  <dcterms:modified xsi:type="dcterms:W3CDTF">2023-05-16T17:37:33Z</dcterms:modified>
</cp:coreProperties>
</file>