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1"/>
  </p:sldMasterIdLst>
  <p:notesMasterIdLst>
    <p:notesMasterId r:id="rId26"/>
  </p:notesMasterIdLst>
  <p:sldIdLst>
    <p:sldId id="256" r:id="rId2"/>
    <p:sldId id="296" r:id="rId3"/>
    <p:sldId id="300" r:id="rId4"/>
    <p:sldId id="298" r:id="rId5"/>
    <p:sldId id="299" r:id="rId6"/>
    <p:sldId id="301" r:id="rId7"/>
    <p:sldId id="302" r:id="rId8"/>
    <p:sldId id="304" r:id="rId9"/>
    <p:sldId id="307" r:id="rId10"/>
    <p:sldId id="305" r:id="rId11"/>
    <p:sldId id="306" r:id="rId12"/>
    <p:sldId id="308" r:id="rId13"/>
    <p:sldId id="309" r:id="rId14"/>
    <p:sldId id="310" r:id="rId15"/>
    <p:sldId id="312" r:id="rId16"/>
    <p:sldId id="314" r:id="rId17"/>
    <p:sldId id="313" r:id="rId18"/>
    <p:sldId id="315" r:id="rId19"/>
    <p:sldId id="316" r:id="rId20"/>
    <p:sldId id="317" r:id="rId21"/>
    <p:sldId id="318" r:id="rId22"/>
    <p:sldId id="319" r:id="rId23"/>
    <p:sldId id="320" r:id="rId24"/>
    <p:sldId id="29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28F88-E820-446B-91C3-4B7C94F67E15}" type="datetimeFigureOut">
              <a:rPr lang="sk-SK" smtClean="0"/>
              <a:t>9. 12. 2022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81D75-8BC5-418A-B91D-35EFE76AD9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385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81D75-8BC5-418A-B91D-35EFE76AD94B}" type="slidenum">
              <a:rPr lang="sk-SK" smtClean="0"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5126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10B597FB-F969-4C2F-81DB-2B908FE5E8AA}" type="datetimeFigureOut">
              <a:rPr lang="sk-SK" smtClean="0"/>
              <a:t>9. 12. 2022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7637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9. 12. 2022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6625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9. 12. 2022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36234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9. 12. 2022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5041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9. 12. 2022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6459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9. 12. 2022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8358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9. 12. 2022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81099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9. 12. 2022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5458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9. 12. 2022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619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9. 12. 2022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924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9. 12. 2022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0803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9. 12. 2022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1253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9. 12. 2022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239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9. 12. 2022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936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9. 12. 2022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3519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9. 12. 2022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3787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9. 12. 2022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7160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B597FB-F969-4C2F-81DB-2B908FE5E8AA}" type="datetimeFigureOut">
              <a:rPr lang="sk-SK" smtClean="0"/>
              <a:t>9. 12. 2022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98323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  <p:sldLayoutId id="2147483932" r:id="rId16"/>
    <p:sldLayoutId id="214748393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3.emf"/><Relationship Id="rId4" Type="http://schemas.openxmlformats.org/officeDocument/2006/relationships/package" Target="../embeddings/Microsoft_Word_Document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0189" y="1124744"/>
            <a:ext cx="7988011" cy="3600399"/>
          </a:xfrm>
        </p:spPr>
        <p:txBody>
          <a:bodyPr>
            <a:normAutofit/>
          </a:bodyPr>
          <a:lstStyle/>
          <a:p>
            <a:pPr algn="l">
              <a:tabLst>
                <a:tab pos="2068513" algn="l"/>
              </a:tabLst>
            </a:pPr>
            <a:r>
              <a:rPr lang="sk-SK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KA122 - Mobilita učiacich sa a zamestnancov v OVP</a:t>
            </a:r>
            <a:br>
              <a:rPr lang="sk-SK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sk-SK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Projekt:  Odbornosť a zručnosť</a:t>
            </a:r>
            <a:br>
              <a:rPr lang="sk-SK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br>
              <a:rPr lang="sk-SK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br>
              <a:rPr lang="sk-SK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sk-SK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Prijímateľ projektu: </a:t>
            </a:r>
            <a:r>
              <a:rPr lang="sk-SK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Stredná odborná škola dopravná Rosinská cesta 2</a:t>
            </a:r>
            <a:br>
              <a:rPr lang="sk-SK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sk-SK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	010 08 Žilina</a:t>
            </a:r>
            <a:br>
              <a:rPr lang="sk-SK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sk-SK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Miesto pobytu: 	</a:t>
            </a:r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Střední odborná škola a Střední odborné učiliště, </a:t>
            </a:r>
            <a:r>
              <a:rPr lang="sk-SK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	</a:t>
            </a:r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Hradec Králové, Vocelova 1338, Hradec Králové,  </a:t>
            </a:r>
            <a:r>
              <a:rPr lang="sk-SK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	</a:t>
            </a:r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Česká republika</a:t>
            </a:r>
            <a:br>
              <a:rPr lang="sk-SK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sk-SK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Dátum pobytu</a:t>
            </a:r>
            <a:r>
              <a:rPr lang="sk-SK" sz="2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: 	07.11.-18.11.2022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9478" y="4725144"/>
            <a:ext cx="7776864" cy="1584176"/>
          </a:xfrm>
        </p:spPr>
        <p:txBody>
          <a:bodyPr>
            <a:normAutofit fontScale="25000" lnSpcReduction="20000"/>
          </a:bodyPr>
          <a:lstStyle/>
          <a:p>
            <a:endParaRPr lang="sk-SK" dirty="0"/>
          </a:p>
          <a:p>
            <a:endParaRPr lang="sk-SK" dirty="0"/>
          </a:p>
          <a:p>
            <a:pPr algn="l"/>
            <a:r>
              <a:rPr lang="sk-SK" sz="9600" b="1" dirty="0">
                <a:solidFill>
                  <a:srgbClr val="FF0000"/>
                </a:solidFill>
              </a:rPr>
              <a:t>Účastník: Patrik Plačko</a:t>
            </a:r>
          </a:p>
          <a:p>
            <a:pPr algn="l"/>
            <a:endParaRPr lang="sk-SK" sz="7400" b="1" dirty="0">
              <a:solidFill>
                <a:srgbClr val="FF0000"/>
              </a:solidFill>
            </a:endParaRPr>
          </a:p>
          <a:p>
            <a:pPr algn="l"/>
            <a:endParaRPr lang="sk-SK" sz="7400" b="1" dirty="0">
              <a:solidFill>
                <a:srgbClr val="FF0000"/>
              </a:solidFill>
            </a:endParaRPr>
          </a:p>
          <a:p>
            <a:pPr algn="l"/>
            <a:r>
              <a:rPr lang="fr-FR" sz="4800" b="1" dirty="0">
                <a:solidFill>
                  <a:schemeClr val="tx1"/>
                </a:solidFill>
              </a:rPr>
              <a:t>Za obsah zodpovedá autor a Európska komisia ani národná agentúra nenesú zodpovednosť za použitie týchto informácií</a:t>
            </a:r>
            <a:endParaRPr lang="sk-SK" sz="4800" b="1" dirty="0">
              <a:solidFill>
                <a:schemeClr val="tx1"/>
              </a:solidFill>
            </a:endParaRPr>
          </a:p>
          <a:p>
            <a:r>
              <a:rPr lang="sk-SK" dirty="0"/>
              <a:t> </a:t>
            </a:r>
          </a:p>
          <a:p>
            <a:pPr algn="l"/>
            <a:endParaRPr lang="sk-SK" dirty="0"/>
          </a:p>
        </p:txBody>
      </p:sp>
      <p:pic>
        <p:nvPicPr>
          <p:cNvPr id="1026" name="Obrázok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79986"/>
            <a:ext cx="196691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53574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4906888" cy="1091207"/>
          </a:xfrm>
        </p:spPr>
        <p:txBody>
          <a:bodyPr>
            <a:noAutofit/>
          </a:bodyPr>
          <a:lstStyle/>
          <a:p>
            <a:r>
              <a:rPr lang="cs-CZ" sz="4800" dirty="0" err="1">
                <a:solidFill>
                  <a:srgbClr val="FFFF00"/>
                </a:solidFill>
                <a:latin typeface="Algerian" panose="04020705040A02060702" pitchFamily="82" charset="0"/>
              </a:rPr>
              <a:t>Piatok</a:t>
            </a:r>
            <a:r>
              <a:rPr lang="cs-CZ" sz="4800" dirty="0">
                <a:solidFill>
                  <a:srgbClr val="FFFF00"/>
                </a:solidFill>
                <a:latin typeface="Algerian" panose="04020705040A02060702" pitchFamily="82" charset="0"/>
              </a:rPr>
              <a:t> 11.11.2022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3861048"/>
            <a:ext cx="5040560" cy="601337"/>
          </a:xfrm>
        </p:spPr>
        <p:txBody>
          <a:bodyPr>
            <a:noAutofit/>
          </a:bodyPr>
          <a:lstStyle/>
          <a:p>
            <a:r>
              <a:rPr lang="sk-SK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nes sme  išli na prax na ktorej sme olepovali bočný nárazník a lakovali auto Mercedes.</a:t>
            </a:r>
          </a:p>
          <a:p>
            <a:r>
              <a:rPr lang="sk-SK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Majster  bol  skúsený a vedel veľa naučiť a  pochváliť za dobre urobenú robotu . Za dva dny nás naučil veľa vecí, ktorých využijeme aj v živote.</a:t>
            </a:r>
          </a:p>
          <a:p>
            <a:r>
              <a:rPr lang="sk-SK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Boli sme aj  v Pevnosti </a:t>
            </a:r>
            <a:r>
              <a:rPr lang="sk-SK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Josefov</a:t>
            </a:r>
            <a:r>
              <a:rPr lang="sk-SK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kde sme si prešli celú pevnosť.</a:t>
            </a:r>
          </a:p>
          <a:p>
            <a:r>
              <a:rPr lang="sk-SK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Šli sme aj do podzemných chodieb ktorá slúžila na ochranu pevnosti a nachádzali sa v nich mínové chodby ktoré boli fakt dosť dlhé mali dokopy až 45 km páčilo sa  mi to.</a:t>
            </a:r>
            <a:endParaRPr lang="cs-CZ" sz="2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9698" name="Picture 2" descr="Nie je k dispozícii žiadny popi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30465"/>
            <a:ext cx="2088232" cy="1439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9700" name="Picture 4" descr="Nie je k dispozícii žiadny popi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6377" y="2079944"/>
            <a:ext cx="2216481" cy="1662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9702" name="Picture 6" descr="Nie je k dispozícii žiadny popis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3991021"/>
            <a:ext cx="1800200" cy="2390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7527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8130" y="44026"/>
            <a:ext cx="7772400" cy="1456267"/>
          </a:xfrm>
        </p:spPr>
        <p:txBody>
          <a:bodyPr>
            <a:normAutofit/>
          </a:bodyPr>
          <a:lstStyle/>
          <a:p>
            <a:r>
              <a:rPr lang="sk-SK" sz="4800" dirty="0">
                <a:solidFill>
                  <a:srgbClr val="FFFF00"/>
                </a:solidFill>
                <a:latin typeface="Algerian" panose="04020705040A02060702" pitchFamily="82" charset="0"/>
              </a:rPr>
              <a:t>Topka dňa </a:t>
            </a:r>
            <a:endParaRPr lang="cs-CZ" sz="48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500293"/>
            <a:ext cx="7181333" cy="1389121"/>
          </a:xfrm>
        </p:spPr>
        <p:txBody>
          <a:bodyPr/>
          <a:lstStyle/>
          <a:p>
            <a:pPr marL="0" indent="0">
              <a:buNone/>
            </a:pPr>
            <a:r>
              <a:rPr lang="sk-SK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Topka bola prechádzanie sa bez svetla v podzemných chodieb v pevnosti a priučenie sa nových zručností s pánom majstrom</a:t>
            </a:r>
            <a:r>
              <a:rPr lang="sk-SK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22" name="Picture 2" descr="Nie je k dispozícii žiadny popi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863" y="2780928"/>
            <a:ext cx="3056889" cy="2292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24" name="Picture 4" descr="Nie je k dispozícii žiadny popi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129" y="3429000"/>
            <a:ext cx="2041994" cy="2886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26" name="Picture 6" descr="Nie je k dispozícii žiadny popis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588224" y="3573016"/>
            <a:ext cx="2168135" cy="2890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0622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88641"/>
            <a:ext cx="2520280" cy="1584176"/>
          </a:xfrm>
        </p:spPr>
        <p:txBody>
          <a:bodyPr>
            <a:noAutofit/>
          </a:bodyPr>
          <a:lstStyle/>
          <a:p>
            <a:r>
              <a:rPr lang="sk-SK" sz="4800" dirty="0">
                <a:solidFill>
                  <a:srgbClr val="FFFF00"/>
                </a:solidFill>
                <a:latin typeface="Algerian" panose="04020705040A02060702" pitchFamily="82" charset="0"/>
              </a:rPr>
              <a:t>sobota</a:t>
            </a:r>
            <a:endParaRPr lang="cs-CZ" sz="48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63324"/>
            <a:ext cx="3275856" cy="5394676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Zúčastnili  sme sa na výstup najvyššieho vrchu Česka  </a:t>
            </a:r>
            <a:r>
              <a:rPr lang="sk-SK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Snežka</a:t>
            </a:r>
            <a:r>
              <a:rPr lang="sk-SK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1603M.N.M.</a:t>
            </a:r>
          </a:p>
          <a:p>
            <a:r>
              <a:rPr lang="sk-SK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Výstup bol pre </a:t>
            </a:r>
            <a:r>
              <a:rPr lang="sk-SK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niektroých</a:t>
            </a:r>
            <a:r>
              <a:rPr lang="sk-SK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sk-SK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naročný</a:t>
            </a:r>
            <a:r>
              <a:rPr lang="sk-SK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ale neskutočne očarujúci</a:t>
            </a:r>
          </a:p>
          <a:p>
            <a:r>
              <a:rPr lang="sk-SK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Ked</a:t>
            </a:r>
            <a:r>
              <a:rPr lang="sk-SK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sme vyšli až na vrch </a:t>
            </a:r>
            <a:r>
              <a:rPr lang="sk-SK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snežky</a:t>
            </a:r>
            <a:r>
              <a:rPr lang="sk-SK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tak sme si dali oddych a kochali sa </a:t>
            </a:r>
            <a:r>
              <a:rPr lang="sk-SK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nádherním</a:t>
            </a:r>
            <a:r>
              <a:rPr lang="sk-SK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sk-SK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vyhľadom</a:t>
            </a:r>
            <a:endParaRPr lang="sk-SK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sk-SK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Okrem </a:t>
            </a:r>
            <a:r>
              <a:rPr lang="sk-SK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snežky</a:t>
            </a:r>
            <a:r>
              <a:rPr lang="sk-SK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sme šli </a:t>
            </a:r>
            <a:r>
              <a:rPr lang="sk-SK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navštiviť</a:t>
            </a:r>
            <a:r>
              <a:rPr lang="sk-SK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aj koncert na ktorom bolo taktiež super</a:t>
            </a:r>
          </a:p>
          <a:p>
            <a:endParaRPr lang="cs-CZ" dirty="0"/>
          </a:p>
        </p:txBody>
      </p:sp>
      <p:pic>
        <p:nvPicPr>
          <p:cNvPr id="28674" name="Picture 2" descr="Nie je k dispozícii žiadny popi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2260045"/>
            <a:ext cx="2112169" cy="2816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8676" name="Picture 4" descr="Nie je k dispozícii žiadny popi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1110" y="260648"/>
            <a:ext cx="2099791" cy="2799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8678" name="Picture 6" descr="Nie je k dispozícii žiadny popis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1110" y="3645024"/>
            <a:ext cx="2150770" cy="2799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47949451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6531"/>
            <a:ext cx="8229600" cy="1255222"/>
          </a:xfrm>
        </p:spPr>
        <p:txBody>
          <a:bodyPr>
            <a:normAutofit/>
          </a:bodyPr>
          <a:lstStyle/>
          <a:p>
            <a:r>
              <a:rPr lang="sk-SK" sz="4800" dirty="0">
                <a:solidFill>
                  <a:srgbClr val="FFFF00"/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Topka dňa</a:t>
            </a:r>
            <a:endParaRPr lang="cs-CZ" sz="4800" dirty="0">
              <a:solidFill>
                <a:srgbClr val="FFFF00"/>
              </a:solidFill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5" y="1371854"/>
            <a:ext cx="5381338" cy="1132822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Výstup na </a:t>
            </a:r>
            <a:r>
              <a:rPr lang="sk-SK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Snežku</a:t>
            </a:r>
            <a:r>
              <a:rPr lang="sk-SK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  <a:endParaRPr lang="cs-CZ" sz="2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7650" name="Picture 2" descr="Nie je k dispozícii žiadny popi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864274" flipV="1">
            <a:off x="5976022" y="382204"/>
            <a:ext cx="2841578" cy="2131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Nie je k dispozícii žiadny popi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748">
            <a:off x="6474024" y="3525231"/>
            <a:ext cx="2050732" cy="2734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Nie je k dispozícii žiadny popis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176" y="2704557"/>
            <a:ext cx="2748906" cy="1904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8" descr="Nie je k dispozícii žiadny popis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6079" y="3892584"/>
            <a:ext cx="1962764" cy="2617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8" name="Picture 10" descr="Nie je k dispozícii žiadny popis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504" y="1271172"/>
            <a:ext cx="1445594" cy="1927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54306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>
                <a:solidFill>
                  <a:srgbClr val="FFFF00"/>
                </a:solidFill>
                <a:latin typeface="Algerian" panose="04020705040A02060702" pitchFamily="82" charset="0"/>
              </a:rPr>
              <a:t>Nedeľa</a:t>
            </a:r>
            <a:endParaRPr lang="cs-CZ" sz="48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332656"/>
            <a:ext cx="7772400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Dnes sme si oddýchli nabrali sme potrebnú energiu do ďalších dní, ktorú budeme potrebovať.</a:t>
            </a:r>
            <a:endParaRPr lang="cs-CZ" sz="2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50" y="2996952"/>
            <a:ext cx="1512168" cy="2272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440" y="3337868"/>
            <a:ext cx="2268252" cy="1298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625" y="3685812"/>
            <a:ext cx="2495550" cy="1838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89057288"/>
      </p:ext>
    </p:extLst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99391"/>
            <a:ext cx="8229600" cy="1656183"/>
          </a:xfrm>
        </p:spPr>
        <p:txBody>
          <a:bodyPr>
            <a:normAutofit/>
          </a:bodyPr>
          <a:lstStyle/>
          <a:p>
            <a:r>
              <a:rPr lang="sk-SK" sz="4000" dirty="0">
                <a:solidFill>
                  <a:srgbClr val="FFFF00"/>
                </a:solidFill>
                <a:latin typeface="Algerian" panose="04020705040A02060702" pitchFamily="82" charset="0"/>
              </a:rPr>
              <a:t>pondelok</a:t>
            </a:r>
            <a:endParaRPr lang="cs-CZ" sz="40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5014" y="2432380"/>
            <a:ext cx="4032448" cy="3514329"/>
          </a:xfrm>
        </p:spPr>
        <p:txBody>
          <a:bodyPr>
            <a:noAutofit/>
          </a:bodyPr>
          <a:lstStyle/>
          <a:p>
            <a:r>
              <a:rPr lang="sk-SK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Dnes sme boli na trenažéroch kamióna a cestnej motorky a zvárania.</a:t>
            </a:r>
          </a:p>
          <a:p>
            <a:r>
              <a:rPr lang="sk-SK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Bolo to veľmi poučné a zaujímavé .</a:t>
            </a:r>
          </a:p>
          <a:p>
            <a:r>
              <a:rPr lang="sk-SK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Po trenažéroch sme šli na dopravné poruchy kde to bolo zaujímavé.</a:t>
            </a:r>
          </a:p>
          <a:p>
            <a:r>
              <a:rPr lang="sk-SK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Videli sme aké baterky sú v trolejbusoch </a:t>
            </a:r>
          </a:p>
          <a:p>
            <a:r>
              <a:rPr lang="sk-SK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Nachádza sa v nich až 33tis. malých tužkových bateriek pre šetrnú a lacnejšiu variantu .</a:t>
            </a:r>
          </a:p>
          <a:p>
            <a:r>
              <a:rPr lang="sk-SK" sz="2000" dirty="0">
                <a:solidFill>
                  <a:srgbClr val="FFFF00"/>
                </a:solidFill>
              </a:rPr>
              <a:t>Top Dňa: trenažér kamióna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234234"/>
            <a:ext cx="1908213" cy="2395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293" y="2204864"/>
            <a:ext cx="1445461" cy="2118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818" y="3573016"/>
            <a:ext cx="1792379" cy="47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1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-5344"/>
            <a:ext cx="7772400" cy="1456267"/>
          </a:xfrm>
        </p:spPr>
        <p:txBody>
          <a:bodyPr/>
          <a:lstStyle/>
          <a:p>
            <a:br>
              <a:rPr lang="cs-CZ" dirty="0">
                <a:solidFill>
                  <a:srgbClr val="FFFF00"/>
                </a:solidFill>
              </a:rPr>
            </a:br>
            <a:r>
              <a:rPr lang="cs-CZ" sz="4800" dirty="0" err="1">
                <a:solidFill>
                  <a:srgbClr val="FFFF00"/>
                </a:solidFill>
                <a:latin typeface="Algerian" panose="04020705040A02060702" pitchFamily="82" charset="0"/>
              </a:rPr>
              <a:t>utorok</a:t>
            </a:r>
            <a:endParaRPr lang="cs-CZ" sz="48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332657"/>
            <a:ext cx="8050088" cy="4392488"/>
          </a:xfrm>
        </p:spPr>
        <p:txBody>
          <a:bodyPr/>
          <a:lstStyle/>
          <a:p>
            <a:r>
              <a:rPr lang="cs-CZ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Dnes sme  bolí,  poslední de</a:t>
            </a:r>
            <a:r>
              <a:rPr lang="sk-SK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ň na praxi kde sme brúsili a striekali diely auta a leštili  auto značky Mercedes.</a:t>
            </a:r>
          </a:p>
          <a:p>
            <a:r>
              <a:rPr lang="sk-SK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Majster sa s nami vedel porozprávať  a hlavne nás naučil veľmi veľa dobrých vecí,ktoré určite využijeme. Prial by som každému žiakovi, aby mali majstra ako je on. Patrí mu veľká vďaka.</a:t>
            </a:r>
          </a:p>
          <a:p>
            <a:r>
              <a:rPr lang="sk-SK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Večer sme boli   na bowlingu, kde bola sranda.</a:t>
            </a:r>
            <a:endParaRPr lang="cs-CZ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3843931"/>
            <a:ext cx="3251239" cy="2438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0778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-67139"/>
            <a:ext cx="7772400" cy="1456267"/>
          </a:xfrm>
        </p:spPr>
        <p:txBody>
          <a:bodyPr>
            <a:normAutofit/>
          </a:bodyPr>
          <a:lstStyle/>
          <a:p>
            <a:r>
              <a:rPr lang="sk-SK" sz="4800" dirty="0">
                <a:solidFill>
                  <a:srgbClr val="FFFF00"/>
                </a:solidFill>
                <a:latin typeface="Algerian" panose="04020705040A02060702" pitchFamily="82" charset="0"/>
              </a:rPr>
              <a:t>Topka dňa</a:t>
            </a:r>
            <a:endParaRPr lang="cs-CZ" sz="48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24745"/>
            <a:ext cx="8122096" cy="936104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Brúsenie a striekanie dielov auta od značky škoda.</a:t>
            </a:r>
            <a:endParaRPr lang="cs-CZ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229" y="2514994"/>
            <a:ext cx="1941603" cy="25888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0" name="Picture 2" descr="Nie je k dispozícii žiadny popi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0719" y="670600"/>
            <a:ext cx="1751721" cy="2335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2479070"/>
            <a:ext cx="1944215" cy="2592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2" name="Picture 4" descr="Nie je k dispozícii žiadny popis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2249" y="3765226"/>
            <a:ext cx="1710191" cy="2280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9532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481" y="-543013"/>
            <a:ext cx="7948633" cy="2546697"/>
          </a:xfrm>
        </p:spPr>
        <p:txBody>
          <a:bodyPr>
            <a:normAutofit/>
          </a:bodyPr>
          <a:lstStyle/>
          <a:p>
            <a:r>
              <a:rPr lang="cs-CZ" sz="4800" dirty="0">
                <a:solidFill>
                  <a:srgbClr val="FFFF00"/>
                </a:solidFill>
                <a:latin typeface="Algerian" panose="04020705040A02060702" pitchFamily="82" charset="0"/>
              </a:rPr>
              <a:t>Streda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4662" y="332656"/>
            <a:ext cx="2987824" cy="5506611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Dnes sme sa ráno vybrali na výlet do Pardubic do leteckého múzea kde boli zaujimavé lietadlá a aj prototypy malých lietadiel. Bolo to celkom fajn.</a:t>
            </a:r>
          </a:p>
          <a:p>
            <a:r>
              <a:rPr lang="cs-CZ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Vyskúšali sme si aj virtuálnu realitu, kde sme lietali v stíhačke.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2749" y="145700"/>
            <a:ext cx="1796392" cy="2395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4" name="Picture 6" descr="Nie je k dispozícii žiadny popi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0152" y="484094"/>
            <a:ext cx="1782198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215" y="3573016"/>
            <a:ext cx="1854206" cy="2472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942" y="3229603"/>
            <a:ext cx="1796392" cy="2395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6954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5415" y="0"/>
            <a:ext cx="7798505" cy="1456267"/>
          </a:xfrm>
        </p:spPr>
        <p:txBody>
          <a:bodyPr>
            <a:normAutofit/>
          </a:bodyPr>
          <a:lstStyle/>
          <a:p>
            <a:r>
              <a:rPr lang="cs-CZ" sz="4800" dirty="0">
                <a:solidFill>
                  <a:srgbClr val="FFFF00"/>
                </a:solidFill>
                <a:latin typeface="Algerian" panose="04020705040A02060702" pitchFamily="82" charset="0"/>
              </a:rPr>
              <a:t>TOPKA DňA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500"/>
            <a:ext cx="7772400" cy="3649133"/>
          </a:xfrm>
        </p:spPr>
        <p:txBody>
          <a:bodyPr/>
          <a:lstStyle/>
          <a:p>
            <a:r>
              <a:rPr lang="sk-SK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Lietanie vo virtuálnej realite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2380943"/>
            <a:ext cx="1927034" cy="2569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3861048"/>
            <a:ext cx="1872208" cy="2496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4" name="Picture 2" descr="Nie je k dispozícii žiadny popis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3556" y="389360"/>
            <a:ext cx="1959309" cy="2612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2322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772400" cy="1456267"/>
          </a:xfrm>
        </p:spPr>
        <p:txBody>
          <a:bodyPr>
            <a:normAutofit/>
          </a:bodyPr>
          <a:lstStyle/>
          <a:p>
            <a:r>
              <a:rPr lang="cs-CZ" sz="4800" dirty="0">
                <a:solidFill>
                  <a:srgbClr val="FFFF00"/>
                </a:solidFill>
                <a:latin typeface="Algerian" panose="04020705040A02060702" pitchFamily="82" charset="0"/>
              </a:rPr>
              <a:t>PONDELOK 7.11.2022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7772400" cy="38743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200" dirty="0"/>
              <a:t>. </a:t>
            </a:r>
            <a:r>
              <a:rPr lang="sk-SK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prvý deň sme sa zúčastnili na prehliadke Výukového a výskumného centra univerzity v Pardubiciach na  Dopravnej fakulte  </a:t>
            </a:r>
            <a:r>
              <a:rPr lang="sk-SK" sz="2000" dirty="0">
                <a:solidFill>
                  <a:srgbClr val="FFFF00"/>
                </a:solidFill>
              </a:rPr>
              <a:t>Jana Pernera</a:t>
            </a:r>
          </a:p>
          <a:p>
            <a:pPr marL="0" indent="0">
              <a:buNone/>
            </a:pPr>
            <a:r>
              <a:rPr lang="sk-SK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. Sprievodca nás previedol všetkými laboratóriami</a:t>
            </a:r>
          </a:p>
          <a:p>
            <a:r>
              <a:rPr lang="sk-SK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Po obede nasledovala vychádzka po námestiach v Hradci Králové, počas prechádzky sme sa rozprávali  o našich záujmoch</a:t>
            </a:r>
          </a:p>
          <a:p>
            <a:pPr marL="0" indent="0">
              <a:buNone/>
            </a:pPr>
            <a:endParaRPr lang="sk-SK" sz="4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309443"/>
            <a:ext cx="3914800" cy="2273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56148122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962" y="132465"/>
            <a:ext cx="7772400" cy="1456267"/>
          </a:xfrm>
        </p:spPr>
        <p:txBody>
          <a:bodyPr>
            <a:normAutofit/>
          </a:bodyPr>
          <a:lstStyle/>
          <a:p>
            <a:r>
              <a:rPr lang="cs-CZ" sz="4800" dirty="0" err="1">
                <a:solidFill>
                  <a:srgbClr val="FFFF00"/>
                </a:solidFill>
                <a:latin typeface="Algerian" panose="04020705040A02060702" pitchFamily="82" charset="0"/>
              </a:rPr>
              <a:t>štvrtok</a:t>
            </a:r>
            <a:endParaRPr lang="cs-CZ" sz="48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012" y="505011"/>
            <a:ext cx="5989779" cy="3604788"/>
          </a:xfrm>
        </p:spPr>
        <p:txBody>
          <a:bodyPr/>
          <a:lstStyle/>
          <a:p>
            <a:pPr marL="3657600" lvl="8" indent="0">
              <a:buNone/>
            </a:pPr>
            <a:r>
              <a:rPr lang="sk-SK" sz="1800" dirty="0">
                <a:solidFill>
                  <a:srgbClr val="FFFF00"/>
                </a:solidFill>
              </a:rPr>
              <a:t>Dnes sme sa vybrali do hlavného mesta Česka do Prahy.</a:t>
            </a:r>
          </a:p>
          <a:p>
            <a:r>
              <a:rPr lang="sk-SK" dirty="0"/>
              <a:t>   </a:t>
            </a:r>
            <a:r>
              <a:rPr lang="sk-SK" sz="2000" dirty="0"/>
              <a:t>V živote som nevidel krajšie mesto ako je Praha. Páčili sa mi  budovy, pamiatky a  prostredie bolo naozaj nádherné.</a:t>
            </a:r>
          </a:p>
          <a:p>
            <a:r>
              <a:rPr lang="sk-SK" sz="2000" dirty="0"/>
              <a:t>Večer sme boli na Brodway v divadle na predstavení Okno mé lásky</a:t>
            </a:r>
          </a:p>
          <a:p>
            <a:r>
              <a:rPr lang="sk-SK" sz="2000" dirty="0"/>
              <a:t>Beriem si odtiaľ dobré spomienky  a určite som tu nebol posledný krát.</a:t>
            </a:r>
          </a:p>
          <a:p>
            <a:endParaRPr lang="cs-CZ" dirty="0"/>
          </a:p>
        </p:txBody>
      </p:sp>
      <p:sp>
        <p:nvSpPr>
          <p:cNvPr id="4" name="AutoShape 2" descr="Poznejte historické centrum Prahy – Kudy z nudy"/>
          <p:cNvSpPr>
            <a:spLocks noChangeAspect="1" noChangeArrowheads="1"/>
          </p:cNvSpPr>
          <p:nvPr/>
        </p:nvSpPr>
        <p:spPr bwMode="auto">
          <a:xfrm>
            <a:off x="155574" y="-144463"/>
            <a:ext cx="5136505" cy="513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832" y="4110580"/>
            <a:ext cx="3344067" cy="2508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5095" y="4033542"/>
            <a:ext cx="1679868" cy="2239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729549"/>
            <a:ext cx="2024588" cy="2699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2049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40105" y="-50798"/>
            <a:ext cx="7772400" cy="1456267"/>
          </a:xfrm>
        </p:spPr>
        <p:txBody>
          <a:bodyPr>
            <a:normAutofit/>
          </a:bodyPr>
          <a:lstStyle/>
          <a:p>
            <a:r>
              <a:rPr lang="sk-SK" sz="4800" dirty="0">
                <a:solidFill>
                  <a:srgbClr val="FFFF00"/>
                </a:solidFill>
                <a:latin typeface="Algerian" panose="04020705040A02060702" pitchFamily="82" charset="0"/>
              </a:rPr>
              <a:t>Topka dŇa</a:t>
            </a:r>
            <a:endParaRPr lang="cs-CZ" sz="48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40105" y="-419098"/>
            <a:ext cx="7772400" cy="3649133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Návšteva Prahy a divadla Broadway okno mé lásky</a:t>
            </a:r>
            <a:endParaRPr lang="cs-CZ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3874" y="1915405"/>
            <a:ext cx="2189008" cy="1382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7254" y="332656"/>
            <a:ext cx="3025512" cy="1700338"/>
          </a:xfrm>
          <a:prstGeom prst="roundRect">
            <a:avLst>
              <a:gd name="adj" fmla="val 1365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2453554"/>
            <a:ext cx="2251685" cy="1688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789040"/>
            <a:ext cx="1754317" cy="2339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3816192"/>
            <a:ext cx="1855468" cy="2473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9834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7772400" cy="1456267"/>
          </a:xfrm>
        </p:spPr>
        <p:txBody>
          <a:bodyPr>
            <a:normAutofit/>
          </a:bodyPr>
          <a:lstStyle/>
          <a:p>
            <a:r>
              <a:rPr lang="sk-SK" sz="4800" dirty="0">
                <a:solidFill>
                  <a:srgbClr val="FFFF00"/>
                </a:solidFill>
                <a:latin typeface="Algerian" panose="04020705040A02060702" pitchFamily="82" charset="0"/>
              </a:rPr>
              <a:t>piatok</a:t>
            </a:r>
            <a:endParaRPr lang="cs-CZ" sz="48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08520" y="-157046"/>
            <a:ext cx="7772400" cy="3649133"/>
          </a:xfrm>
        </p:spPr>
        <p:txBody>
          <a:bodyPr/>
          <a:lstStyle/>
          <a:p>
            <a:r>
              <a:rPr lang="sk-SK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Dnes sme navštívili múzeum karosérií vo Vysokom Mýte.  Bolo to super, videl som nové modely veteránov, ktoré boli fakt výstižné 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695" y="3608604"/>
            <a:ext cx="1869173" cy="2492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786" y="2290979"/>
            <a:ext cx="2910568" cy="2182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0202" y="4925455"/>
            <a:ext cx="1909735" cy="1432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937" y="3690862"/>
            <a:ext cx="1807479" cy="2409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36346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-99392"/>
            <a:ext cx="7772400" cy="1456267"/>
          </a:xfrm>
        </p:spPr>
        <p:txBody>
          <a:bodyPr>
            <a:normAutofit/>
          </a:bodyPr>
          <a:lstStyle/>
          <a:p>
            <a:r>
              <a:rPr lang="sk-SK" sz="4800" dirty="0">
                <a:solidFill>
                  <a:srgbClr val="FFFF00"/>
                </a:solidFill>
                <a:latin typeface="Algerian" panose="04020705040A02060702" pitchFamily="82" charset="0"/>
              </a:rPr>
              <a:t>Topka dňa</a:t>
            </a:r>
            <a:endParaRPr lang="cs-CZ" sz="48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-315416"/>
            <a:ext cx="7772400" cy="3649133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Topka pre mňa bola návšteva múzea karosérií firmy </a:t>
            </a:r>
            <a:r>
              <a:rPr lang="sk-SK" sz="2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Sodomka</a:t>
            </a:r>
            <a:endParaRPr lang="cs-CZ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774887"/>
            <a:ext cx="2421233" cy="3228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5400" y="2771867"/>
            <a:ext cx="2346648" cy="3128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907" y="2771867"/>
            <a:ext cx="2454660" cy="3272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37859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775423-6229-49D2-86E6-E732E3099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201239"/>
            <a:ext cx="8229600" cy="504056"/>
          </a:xfrm>
        </p:spPr>
        <p:txBody>
          <a:bodyPr>
            <a:noAutofit/>
          </a:bodyPr>
          <a:lstStyle/>
          <a:p>
            <a:r>
              <a:rPr lang="sk-SK" sz="4800" dirty="0">
                <a:solidFill>
                  <a:srgbClr val="FF0000"/>
                </a:solidFill>
                <a:latin typeface="Algerian" panose="04020705040A02060702" pitchFamily="82" charset="0"/>
              </a:rPr>
              <a:t>Záverečné zhrnutie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4359074-1800-4641-A848-49FC815C6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844824"/>
            <a:ext cx="8640960" cy="60212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sz="2200" b="1" dirty="0"/>
              <a:t>Spoznal som nové prostredie v Česku na odbornom učilišťi Vocelová kde som sa spoznal  so žiakmi školy . V jazyku som sa zdokonalil a naučil som sa viac hospodáriť s peniazmi . Za dva týždne som  spoznal pekné miesta a zaučil sa k novým veciam ohľadom lakovníctva ako čo správne používať . Výlety a prax boli pre mňa poučujúce a páčili sa mi. Dosť často sme chodievali električkami a vlakmi ktoré nám uľahčili pohyb.</a:t>
            </a:r>
          </a:p>
          <a:p>
            <a:pPr marL="0" indent="0">
              <a:buNone/>
            </a:pPr>
            <a:r>
              <a:rPr lang="sk-SK" sz="2200" b="1" dirty="0"/>
              <a:t>Náš majster lakovníkov nás naučil k novým veciam a ukázal nám čo a ako máme správne spraviť bol k nám veľmi dobrý a dalo sa s ním dobre komunikovať  popri práci.</a:t>
            </a:r>
          </a:p>
          <a:p>
            <a:pPr marL="0" indent="0">
              <a:buNone/>
            </a:pPr>
            <a:endParaRPr lang="sk-SK" sz="2200" b="1" dirty="0"/>
          </a:p>
          <a:p>
            <a:pPr marL="0" indent="0">
              <a:buNone/>
            </a:pPr>
            <a:r>
              <a:rPr lang="sk-SK" sz="2200" b="1" dirty="0"/>
              <a:t>	Chcel by som poďakovať učiteľom ktorý sa o nás postarali a previedli nás okolím Česka . Som rád že som mohol stráviť dva týždne na školskom internáte kde pani kuchárky/kuchári varili veľmi výborne a som vďační za to že som si to tu mohol vyskúšať so skvelým kolektívom.</a:t>
            </a:r>
          </a:p>
          <a:p>
            <a:pPr marL="0" indent="0">
              <a:buNone/>
            </a:pPr>
            <a:endParaRPr lang="sk-SK" sz="2000" b="1" dirty="0"/>
          </a:p>
          <a:p>
            <a:pPr marL="0" indent="0">
              <a:buNone/>
            </a:pPr>
            <a:endParaRPr lang="sk-SK" sz="2000" b="1" dirty="0"/>
          </a:p>
          <a:p>
            <a:pPr marL="0" indent="0">
              <a:buNone/>
            </a:pPr>
            <a:r>
              <a:rPr lang="sk-SK" sz="2000" b="1" dirty="0"/>
              <a:t>  </a:t>
            </a:r>
            <a:r>
              <a:rPr lang="sk-SK" sz="2800" b="1" dirty="0">
                <a:solidFill>
                  <a:srgbClr val="FFFF00"/>
                </a:solidFill>
              </a:rPr>
              <a:t>Topka s celého Erasmu: </a:t>
            </a:r>
            <a:r>
              <a:rPr lang="sk-SK" sz="2200" b="1" dirty="0"/>
              <a:t>Návšteva Prahy a divadla v Brodway okno mé </a:t>
            </a:r>
            <a:r>
              <a:rPr lang="sk-SK" sz="2000" b="1" dirty="0"/>
              <a:t>lásky</a:t>
            </a:r>
          </a:p>
          <a:p>
            <a:pPr marL="0" indent="0">
              <a:buNone/>
            </a:pPr>
            <a:endParaRPr lang="sk-SK" sz="2000" b="1" dirty="0"/>
          </a:p>
          <a:p>
            <a:pPr marL="0" indent="0">
              <a:buNone/>
            </a:pPr>
            <a:endParaRPr lang="sk-SK" sz="2000" dirty="0"/>
          </a:p>
          <a:p>
            <a:pPr>
              <a:buFontTx/>
              <a:buChar char="-"/>
            </a:pPr>
            <a:endParaRPr lang="sk-SK" sz="2000" dirty="0"/>
          </a:p>
          <a:p>
            <a:pPr>
              <a:buFontTx/>
              <a:buChar char="-"/>
            </a:pPr>
            <a:endParaRPr lang="sk-SK" sz="2000" dirty="0"/>
          </a:p>
        </p:txBody>
      </p:sp>
      <p:graphicFrame>
        <p:nvGraphicFramePr>
          <p:cNvPr id="4" name="Zástupný objekt pre obsah 7">
            <a:extLst>
              <a:ext uri="{FF2B5EF4-FFF2-40B4-BE49-F238E27FC236}">
                <a16:creationId xmlns:a16="http://schemas.microsoft.com/office/drawing/2014/main" id="{BA8000FD-7DB9-46F0-8B43-32203CD96D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107871"/>
              </p:ext>
            </p:extLst>
          </p:nvPr>
        </p:nvGraphicFramePr>
        <p:xfrm>
          <a:off x="6660232" y="5589240"/>
          <a:ext cx="4535314" cy="70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4" name="Document" r:id="rId4" imgW="5759285" imgH="896748" progId="Word.Document.12">
                  <p:embed/>
                </p:oleObj>
              </mc:Choice>
              <mc:Fallback>
                <p:oleObj name="Document" r:id="rId4" imgW="5759285" imgH="896748" progId="Word.Document.12">
                  <p:embed/>
                  <p:pic>
                    <p:nvPicPr>
                      <p:cNvPr id="8" name="Zástupný objekt pre obsah 7">
                        <a:extLst>
                          <a:ext uri="{FF2B5EF4-FFF2-40B4-BE49-F238E27FC236}">
                            <a16:creationId xmlns:a16="http://schemas.microsoft.com/office/drawing/2014/main" id="{9679BEF3-2D76-4127-B12F-6DFFE5DFF0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60232" y="5589240"/>
                        <a:ext cx="4535314" cy="70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408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2312" y="100525"/>
            <a:ext cx="7772400" cy="1456267"/>
          </a:xfrm>
        </p:spPr>
        <p:txBody>
          <a:bodyPr>
            <a:normAutofit/>
          </a:bodyPr>
          <a:lstStyle/>
          <a:p>
            <a:r>
              <a:rPr lang="sk-SK" sz="4800" dirty="0">
                <a:solidFill>
                  <a:srgbClr val="FFFF00"/>
                </a:solidFill>
                <a:latin typeface="Algerian" panose="04020705040A02060702" pitchFamily="82" charset="0"/>
              </a:rPr>
              <a:t>Topka dňa </a:t>
            </a:r>
            <a:endParaRPr lang="cs-CZ" sz="48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62577" y="838784"/>
            <a:ext cx="5760641" cy="2448272"/>
          </a:xfrm>
        </p:spPr>
        <p:txBody>
          <a:bodyPr>
            <a:normAutofit/>
          </a:bodyPr>
          <a:lstStyle/>
          <a:p>
            <a:pPr algn="ctr"/>
            <a:r>
              <a:rPr lang="sk-SK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Bola prechádzka mestom a výhľad z  Bílej veže</a:t>
            </a:r>
          </a:p>
          <a:p>
            <a:pPr algn="ctr"/>
            <a:endParaRPr lang="cs-CZ" sz="3200" dirty="0">
              <a:solidFill>
                <a:schemeClr val="accent6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8674" name="Picture 2" descr="Nie je k dispozícii žiadny popi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924944"/>
            <a:ext cx="3890233" cy="3054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28676" name="Picture 4" descr="Nie je k dispozícii žiadny popi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012160" y="1844915"/>
            <a:ext cx="2592288" cy="2884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2747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772400" cy="1456267"/>
          </a:xfrm>
        </p:spPr>
        <p:txBody>
          <a:bodyPr>
            <a:normAutofit/>
          </a:bodyPr>
          <a:lstStyle/>
          <a:p>
            <a:r>
              <a:rPr lang="sk-SK" sz="4800" dirty="0">
                <a:solidFill>
                  <a:srgbClr val="FFFF00"/>
                </a:solidFill>
                <a:latin typeface="Algerian" panose="04020705040A02060702" pitchFamily="82" charset="0"/>
              </a:rPr>
              <a:t>Utorok, 8.11.2022</a:t>
            </a:r>
            <a:endParaRPr lang="cs-CZ" sz="48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636912"/>
            <a:ext cx="4464496" cy="3600400"/>
          </a:xfrm>
        </p:spPr>
        <p:txBody>
          <a:bodyPr>
            <a:noAutofit/>
          </a:bodyPr>
          <a:lstStyle/>
          <a:p>
            <a:r>
              <a:rPr lang="sk-SK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Druhý deň sme sa zúčastnili vyučovania, mali sme 4 vyučovacie hodiny v rôznych triedach</a:t>
            </a:r>
          </a:p>
          <a:p>
            <a:r>
              <a:rPr lang="sk-SK" sz="2000" dirty="0">
                <a:solidFill>
                  <a:srgbClr val="FFFF00"/>
                </a:solidFill>
              </a:rPr>
              <a:t>Strojárska technológia</a:t>
            </a:r>
          </a:p>
          <a:p>
            <a:r>
              <a:rPr lang="sk-SK" sz="2000" dirty="0">
                <a:solidFill>
                  <a:srgbClr val="FFFF00"/>
                </a:solidFill>
              </a:rPr>
              <a:t>Automobily</a:t>
            </a:r>
          </a:p>
          <a:p>
            <a:r>
              <a:rPr lang="sk-SK" sz="2000" dirty="0">
                <a:solidFill>
                  <a:srgbClr val="FFFF00"/>
                </a:solidFill>
              </a:rPr>
              <a:t>Elektrotechnika</a:t>
            </a:r>
          </a:p>
          <a:p>
            <a:r>
              <a:rPr lang="sk-SK" sz="2000" dirty="0">
                <a:solidFill>
                  <a:srgbClr val="FFFF00"/>
                </a:solidFill>
              </a:rPr>
              <a:t>Oprávarenstvo</a:t>
            </a:r>
          </a:p>
          <a:p>
            <a:endParaRPr lang="sk-SK" sz="2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sk-SK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najviac sa mi páčila hodina opravárstva kde sme sa bavili o autách, ktoré ma inšpirujú</a:t>
            </a:r>
          </a:p>
          <a:p>
            <a:r>
              <a:rPr lang="sk-SK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Po obede sme navštívili Pardubice, pozreli sme námestie a zámok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268760"/>
            <a:ext cx="3024336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236" y="4365104"/>
            <a:ext cx="2847975" cy="1609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1165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-6871"/>
            <a:ext cx="7772400" cy="1456267"/>
          </a:xfrm>
        </p:spPr>
        <p:txBody>
          <a:bodyPr>
            <a:normAutofit/>
          </a:bodyPr>
          <a:lstStyle/>
          <a:p>
            <a:r>
              <a:rPr lang="sk-SK" sz="4800" dirty="0">
                <a:solidFill>
                  <a:srgbClr val="FFFF00"/>
                </a:solidFill>
                <a:latin typeface="Algerian" panose="04020705040A02060702" pitchFamily="82" charset="0"/>
              </a:rPr>
              <a:t>Topka dňa</a:t>
            </a:r>
            <a:endParaRPr lang="cs-CZ" sz="48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340768"/>
            <a:ext cx="7285344" cy="2376263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 mňa bola topka dňa prechádzka námestia a zámku v Pardubiciach.</a:t>
            </a:r>
          </a:p>
          <a:p>
            <a:r>
              <a:rPr lang="sk-SK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Dnešní deň som si užil s dobrým kolektívom a so skvelými pani učiteľkami</a:t>
            </a:r>
          </a:p>
          <a:p>
            <a:endParaRPr lang="sk-SK" dirty="0"/>
          </a:p>
          <a:p>
            <a:endParaRPr lang="sk-SK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3179634"/>
            <a:ext cx="2664296" cy="308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00" name="Picture 4" descr="Nie je k dispozícii žiadny popi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2675059"/>
            <a:ext cx="2530702" cy="3124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64060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580" y="-111934"/>
            <a:ext cx="7772400" cy="1456267"/>
          </a:xfrm>
        </p:spPr>
        <p:txBody>
          <a:bodyPr>
            <a:normAutofit/>
          </a:bodyPr>
          <a:lstStyle/>
          <a:p>
            <a:r>
              <a:rPr lang="cs-CZ" sz="4800" dirty="0">
                <a:solidFill>
                  <a:srgbClr val="FFFF00"/>
                </a:solidFill>
                <a:latin typeface="Algerian" panose="04020705040A02060702" pitchFamily="82" charset="0"/>
              </a:rPr>
              <a:t>Streda 9.11.2022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2708920"/>
            <a:ext cx="2992926" cy="936104"/>
          </a:xfrm>
        </p:spPr>
        <p:txBody>
          <a:bodyPr>
            <a:noAutofit/>
          </a:bodyPr>
          <a:lstStyle/>
          <a:p>
            <a:r>
              <a:rPr lang="cs-CZ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V stredu sme išli do Mladé Boleslavy, kde bola prehliadka muzea. Videli sme prototypy a veterány Škoda .</a:t>
            </a:r>
          </a:p>
          <a:p>
            <a:r>
              <a:rPr lang="cs-CZ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Sprievodca nás previedol aj po závodoch Škoda</a:t>
            </a:r>
          </a:p>
          <a:p>
            <a:r>
              <a:rPr lang="cs-CZ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Večer sme navštívili Hvezdáreň, kde sme spoznávali hviezdnu oblohu.</a:t>
            </a:r>
          </a:p>
        </p:txBody>
      </p:sp>
      <p:pic>
        <p:nvPicPr>
          <p:cNvPr id="27650" name="Picture 2" descr="Nie je k dispozícii žiadny popi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7716" y="148267"/>
            <a:ext cx="1136611" cy="1515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7652" name="Picture 4" descr="Nie je k dispozícii žiadny popi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1980" y="148267"/>
            <a:ext cx="1120561" cy="1484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1933631"/>
            <a:ext cx="1469975" cy="2092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6912" y="4517348"/>
            <a:ext cx="1656184" cy="2117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4521863"/>
            <a:ext cx="1584439" cy="2112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587" y="2126653"/>
            <a:ext cx="2544187" cy="21006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4" name="Picture 6" descr="Nie je k dispozícii žiadny popis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4327" y="4548340"/>
            <a:ext cx="1719790" cy="2073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06476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-74837"/>
            <a:ext cx="7772400" cy="1456267"/>
          </a:xfrm>
        </p:spPr>
        <p:txBody>
          <a:bodyPr>
            <a:normAutofit/>
          </a:bodyPr>
          <a:lstStyle/>
          <a:p>
            <a:r>
              <a:rPr lang="cs-CZ" sz="4800" dirty="0">
                <a:solidFill>
                  <a:srgbClr val="FFFF00"/>
                </a:solidFill>
                <a:latin typeface="Algerian" panose="04020705040A02060702" pitchFamily="82" charset="0"/>
              </a:rPr>
              <a:t>Topka </a:t>
            </a:r>
            <a:r>
              <a:rPr lang="cs-CZ" sz="4800" dirty="0" err="1">
                <a:solidFill>
                  <a:srgbClr val="FFFF00"/>
                </a:solidFill>
                <a:latin typeface="Algerian" panose="04020705040A02060702" pitchFamily="82" charset="0"/>
              </a:rPr>
              <a:t>dŇa</a:t>
            </a:r>
            <a:endParaRPr lang="cs-CZ" sz="48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-243408"/>
            <a:ext cx="6192688" cy="3649133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Topka bola pre mna prehľiadka veteranov ,prototypov a návštěva hviezdárne</a:t>
            </a:r>
          </a:p>
        </p:txBody>
      </p:sp>
      <p:pic>
        <p:nvPicPr>
          <p:cNvPr id="28674" name="Picture 2" descr="Nie je k dispozícii žiadny popi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7692" y="357708"/>
            <a:ext cx="1788439" cy="2384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8676" name="Picture 4" descr="Nie je k dispozícii žiadny popi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055" y="4221088"/>
            <a:ext cx="2784219" cy="20968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8678" name="Picture 6" descr="Nie je k dispozícii žiadny popis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1106" y="1916832"/>
            <a:ext cx="330048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35354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0"/>
            <a:ext cx="7772400" cy="1456267"/>
          </a:xfrm>
        </p:spPr>
        <p:txBody>
          <a:bodyPr>
            <a:normAutofit/>
          </a:bodyPr>
          <a:lstStyle/>
          <a:p>
            <a:r>
              <a:rPr lang="cs-CZ" sz="4800" dirty="0">
                <a:solidFill>
                  <a:srgbClr val="FFFF00"/>
                </a:solidFill>
                <a:latin typeface="Algerian" panose="04020705040A02060702" pitchFamily="82" charset="0"/>
                <a:cs typeface="Calibri" panose="020F0502020204030204" pitchFamily="34" charset="0"/>
              </a:rPr>
              <a:t>Štvrtok 10.11. 2022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581" y="2492896"/>
            <a:ext cx="5256584" cy="3024337"/>
          </a:xfrm>
        </p:spPr>
        <p:txBody>
          <a:bodyPr>
            <a:noAutofit/>
          </a:bodyPr>
          <a:lstStyle/>
          <a:p>
            <a:r>
              <a:rPr lang="cs-CZ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Štvrtok ráno sme sa zoznámili s odborným výcvikom učilište Vocelová</a:t>
            </a:r>
          </a:p>
          <a:p>
            <a:r>
              <a:rPr lang="sk-SK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Ráno, ako sme prišli na prax, nás rozdelili do 3 skupín –automechanikov a do zvlášť lakovníkov. Pracovali sme pod vedením majstra.</a:t>
            </a:r>
          </a:p>
          <a:p>
            <a:r>
              <a:rPr lang="sk-SK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som rád že som strávil  tento deň so skvelým majstrom lakovníkov, ktorý ma za krátku dobu naučil dosť  a dokázal popri práce dobre vysvetliť a pochváliť patrí mu veľká vďaka .</a:t>
            </a:r>
          </a:p>
          <a:p>
            <a:r>
              <a:rPr lang="sk-SK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Po obede sme mali voľný čas  a   večer sme sa vybrali do Filharmónie na koncert vážnej hudby. Mám z toho dobré pocity, bolo to uskladňujúce a cítil som sa dobre aj, keď nie vždy sa to dalo dobre precítiť.</a:t>
            </a:r>
          </a:p>
          <a:p>
            <a:endParaRPr lang="cs-CZ" sz="600" dirty="0"/>
          </a:p>
        </p:txBody>
      </p:sp>
      <p:pic>
        <p:nvPicPr>
          <p:cNvPr id="27650" name="Picture 2" descr="Ludwig van Beethoven - Wikiw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9592" y="212168"/>
            <a:ext cx="1544469" cy="1856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7652" name="Picture 4" descr="Ludwig van Beethoven – Wikiped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365104"/>
            <a:ext cx="2505877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2" descr="Otvoriť fotk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7417" y="2406441"/>
            <a:ext cx="2160240" cy="1621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4426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-152779"/>
            <a:ext cx="3672408" cy="1805220"/>
          </a:xfrm>
        </p:spPr>
        <p:txBody>
          <a:bodyPr>
            <a:normAutofit/>
          </a:bodyPr>
          <a:lstStyle/>
          <a:p>
            <a:r>
              <a:rPr lang="sk-SK" sz="4800" dirty="0">
                <a:solidFill>
                  <a:srgbClr val="FFFF00"/>
                </a:solidFill>
                <a:latin typeface="Algerian" panose="04020705040A02060702" pitchFamily="82" charset="0"/>
              </a:rPr>
              <a:t>Topka dňa</a:t>
            </a:r>
            <a:endParaRPr lang="cs-CZ" sz="48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749831"/>
            <a:ext cx="7981751" cy="3649133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Návšteva Filharmónie</a:t>
            </a:r>
            <a:endParaRPr lang="cs-CZ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1746" name="Picture 2" descr="Otvoriť fot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1484784"/>
            <a:ext cx="4824536" cy="41374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922511"/>
      </p:ext>
    </p:extLst>
  </p:cSld>
  <p:clrMapOvr>
    <a:masterClrMapping/>
  </p:clrMapOvr>
  <p:transition spd="slow">
    <p:cove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Neb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Neb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TM03457452[[fn=Nebe]]</Template>
  <TotalTime>868</TotalTime>
  <Words>1057</Words>
  <Application>Microsoft Office PowerPoint</Application>
  <PresentationFormat>Prezentácia na obrazovke (4:3)</PresentationFormat>
  <Paragraphs>96</Paragraphs>
  <Slides>24</Slides>
  <Notes>1</Notes>
  <HiddenSlides>0</HiddenSlides>
  <MMClips>0</MMClips>
  <ScaleCrop>false</ScaleCrop>
  <HeadingPairs>
    <vt:vector size="8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31" baseType="lpstr">
      <vt:lpstr>Algerian</vt:lpstr>
      <vt:lpstr>Arial</vt:lpstr>
      <vt:lpstr>Arial Narrow</vt:lpstr>
      <vt:lpstr>Calibri</vt:lpstr>
      <vt:lpstr>Calibri Light</vt:lpstr>
      <vt:lpstr>Nebe</vt:lpstr>
      <vt:lpstr>Document</vt:lpstr>
      <vt:lpstr>KA122 - Mobilita učiacich sa a zamestnancov v OVP Projekt:  Odbornosť a zručnosť   Prijímateľ projektu: Stredná odborná škola dopravná Rosinská cesta 2  010 08 Žilina Miesto pobytu:  Střední odborná škola a Střední odborné učiliště,  Hradec Králové, Vocelova 1338, Hradec Králové,   Česká republika Dátum pobytu:  07.11.-18.11.2022</vt:lpstr>
      <vt:lpstr>PONDELOK 7.11.2022</vt:lpstr>
      <vt:lpstr>Topka dňa </vt:lpstr>
      <vt:lpstr>Utorok, 8.11.2022</vt:lpstr>
      <vt:lpstr>Topka dňa</vt:lpstr>
      <vt:lpstr>Streda 9.11.2022</vt:lpstr>
      <vt:lpstr>Topka dŇa</vt:lpstr>
      <vt:lpstr>Štvrtok 10.11. 2022</vt:lpstr>
      <vt:lpstr>Topka dňa</vt:lpstr>
      <vt:lpstr>Piatok 11.11.2022</vt:lpstr>
      <vt:lpstr>Topka dňa </vt:lpstr>
      <vt:lpstr>sobota</vt:lpstr>
      <vt:lpstr>Topka dňa</vt:lpstr>
      <vt:lpstr>Nedeľa</vt:lpstr>
      <vt:lpstr>pondelok</vt:lpstr>
      <vt:lpstr> utorok</vt:lpstr>
      <vt:lpstr>Topka dňa</vt:lpstr>
      <vt:lpstr>Streda</vt:lpstr>
      <vt:lpstr>TOPKA DňA</vt:lpstr>
      <vt:lpstr>štvrtok</vt:lpstr>
      <vt:lpstr>Topka dŇa</vt:lpstr>
      <vt:lpstr>piatok</vt:lpstr>
      <vt:lpstr>Topka dňa</vt:lpstr>
      <vt:lpstr>Záverečné zhrnutie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KA102 - Mobilita učiacich sa a zamestnancov v OVP Projekt:  Podporujeme žiakov   Prijímateľ projektu: Stredná odborná škola dopravná Rosinská cesta 2  010 08 Žilina Miesto pobytu:  Střední odborná škola a Střední odborné učiliště,  Hradec Králové, Vocelova 1338, Hradec Králové,   Česká republika Dátum pobytu:  15.11.-26.11.2021</dc:title>
  <dc:creator>ProBook</dc:creator>
  <cp:lastModifiedBy>Juraj Remenec</cp:lastModifiedBy>
  <cp:revision>104</cp:revision>
  <dcterms:created xsi:type="dcterms:W3CDTF">2021-11-16T15:09:50Z</dcterms:created>
  <dcterms:modified xsi:type="dcterms:W3CDTF">2022-12-09T11:40:55Z</dcterms:modified>
</cp:coreProperties>
</file>