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4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Kliknúť na presun snímky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Kliknúť na úpravu formátu poznámok</a:t>
            </a:r>
          </a:p>
        </p:txBody>
      </p:sp>
      <p:sp>
        <p:nvSpPr>
          <p:cNvPr id="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&lt;hlavička&gt;</a:t>
            </a:r>
          </a:p>
        </p:txBody>
      </p:sp>
      <p:sp>
        <p:nvSpPr>
          <p:cNvPr id="97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&lt;dátum/čas&gt;</a:t>
            </a:r>
          </a:p>
        </p:txBody>
      </p:sp>
      <p:sp>
        <p:nvSpPr>
          <p:cNvPr id="98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99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CB117EE-AFEE-4640-9A65-40B66EAE13BB}" type="slidenum"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sk-SK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sk-SK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DB3DF13-B919-4AC1-BCA1-88EA68DF34CC}" type="slidenum">
              <a:rPr lang="sk-SK" sz="1200" b="0" strike="noStrike" spc="-1">
                <a:solidFill>
                  <a:srgbClr val="000000"/>
                </a:solidFill>
                <a:latin typeface="Times New Roman"/>
              </a:rPr>
              <a:t>16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5720FE-9892-4B19-91F2-DA5BC2970FA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67111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827640" y="4244400"/>
            <a:ext cx="67111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99B6F8-254B-4DC6-A186-AE8C51B02A3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27640" y="424440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266720" y="424440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05F426-2A97-40E9-AA65-C951B9DA6FA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3096720" y="205308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5365800" y="205308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827640" y="424440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3096720" y="424440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5365800" y="424440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73AFB70-941E-4E57-9B43-A1A8C270195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50EC8B4-AF5C-49C3-B768-BBD558F5470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D4D1C55-F80A-4242-9E45-30DC6CAB9C9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694B1E9-4806-48BF-8FC2-2EE6A99662B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0992C6D-FDF5-4B17-A855-1D5BA7E27C9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B10E9B7-C165-419B-9778-A22CE6B40A4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84560" y="452880"/>
            <a:ext cx="7054920" cy="64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E68ABD7-2CC3-4E62-969A-C80FFE15309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827640" y="424440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EFB1242-2D97-400F-B95F-BFDFF52DB7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DE598C5-A3AC-4CBA-8CB5-5E2CAEFBAF3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266720" y="424440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47DA302-5017-492E-863F-D0A82E2D189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27640" y="4244400"/>
            <a:ext cx="67111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6F3E40C-17BD-47E5-B763-DF9AC9EC6A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67111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827640" y="4244400"/>
            <a:ext cx="67111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BDCF863-2A29-4F77-AB89-59066991396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827640" y="424440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4266720" y="424440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A31A800-DAC6-4FCC-B149-FC77D73B06D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3096720" y="205308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5365800" y="205308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827640" y="424440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3096720" y="424440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5365800" y="424440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BC0568C-BB8E-450D-8AD1-CE43BE1B28D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08621D4-884A-47D4-9D2D-EA1CE5CC2AF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A56771D-8328-417A-9919-0DDBFEE01F2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D030E0-F455-4CFD-AA10-9A3DA153072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84560" y="452880"/>
            <a:ext cx="7054920" cy="649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15A9C4-FE85-4760-B81A-AE4EBA4CBDA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827640" y="424440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59074F3-5D7E-48CD-ADBE-0656896FA6C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419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266720" y="424440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AAA671-17EF-4265-9D15-05DE6BA233D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827640" y="4244400"/>
            <a:ext cx="6711120" cy="20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2EFE6D8-196D-4E35-ACD0-41B5A892764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21"/>
          <p:cNvSpPr/>
          <p:nvPr/>
        </p:nvSpPr>
        <p:spPr>
          <a:xfrm>
            <a:off x="629928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Oval 22"/>
          <p:cNvSpPr/>
          <p:nvPr/>
        </p:nvSpPr>
        <p:spPr>
          <a:xfrm>
            <a:off x="5689800" y="-457200"/>
            <a:ext cx="1599840" cy="1599840"/>
          </a:xfrm>
          <a:prstGeom prst="ellipse">
            <a:avLst/>
          </a:prstGeom>
          <a:gradFill rotWithShape="0">
            <a:gsLst>
              <a:gs pos="0">
                <a:srgbClr val="50B9C1">
                  <a:alpha val="14117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Oval 23"/>
          <p:cNvSpPr/>
          <p:nvPr/>
        </p:nvSpPr>
        <p:spPr>
          <a:xfrm>
            <a:off x="6299280" y="6095880"/>
            <a:ext cx="990360" cy="990360"/>
          </a:xfrm>
          <a:prstGeom prst="ellipse">
            <a:avLst/>
          </a:prstGeom>
          <a:gradFill rotWithShape="0">
            <a:gsLst>
              <a:gs pos="0">
                <a:srgbClr val="50B9C1">
                  <a:alpha val="9019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Oval 19"/>
          <p:cNvSpPr/>
          <p:nvPr/>
        </p:nvSpPr>
        <p:spPr>
          <a:xfrm>
            <a:off x="-154080" y="2666880"/>
            <a:ext cx="4190760" cy="4190760"/>
          </a:xfrm>
          <a:prstGeom prst="ellipse">
            <a:avLst/>
          </a:prstGeom>
          <a:gradFill rotWithShape="0">
            <a:gsLst>
              <a:gs pos="0">
                <a:srgbClr val="50B9C1">
                  <a:alpha val="11372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Oval 20"/>
          <p:cNvSpPr/>
          <p:nvPr/>
        </p:nvSpPr>
        <p:spPr>
          <a:xfrm>
            <a:off x="-839880" y="2895480"/>
            <a:ext cx="2361960" cy="2361960"/>
          </a:xfrm>
          <a:prstGeom prst="ellipse">
            <a:avLst/>
          </a:prstGeom>
          <a:gradFill rotWithShape="0">
            <a:gsLst>
              <a:gs pos="0">
                <a:srgbClr val="50B9C1">
                  <a:alpha val="8235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18"/>
          <p:cNvSpPr/>
          <p:nvPr/>
        </p:nvSpPr>
        <p:spPr>
          <a:xfrm>
            <a:off x="7745760" y="0"/>
            <a:ext cx="685440" cy="1099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760" cy="3329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cs-CZ" sz="7200" b="0" strike="noStrike" spc="-1">
                <a:solidFill>
                  <a:srgbClr val="EBEBEB"/>
                </a:solidFill>
                <a:latin typeface="Century Gothic"/>
              </a:rPr>
              <a:t>Kliknutím lze upravit styl.</a:t>
            </a:r>
            <a:endParaRPr lang="en-US" sz="7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1"/>
          </p:nvPr>
        </p:nvSpPr>
        <p:spPr>
          <a:xfrm rot="5400000">
            <a:off x="7495200" y="1828800"/>
            <a:ext cx="990360" cy="228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>
              <a:lnSpc>
                <a:spcPct val="100000"/>
              </a:lnSpc>
              <a:buNone/>
              <a:defRPr lang="sk-SK" sz="1100" b="0" strike="noStrike" spc="-1">
                <a:solidFill>
                  <a:srgbClr val="FFFFFF">
                    <a:alpha val="60000"/>
                  </a:srgbClr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sk-SK" sz="1100" b="0" strike="noStrike" spc="-1">
                <a:solidFill>
                  <a:srgbClr val="FFFFFF">
                    <a:alpha val="60000"/>
                  </a:srgbClr>
                </a:solidFill>
                <a:latin typeface="Century Gothic"/>
              </a:rPr>
              <a:t>&lt;dátum/čas&gt;</a:t>
            </a:r>
            <a:endParaRPr lang="sk-SK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2"/>
          </p:nvPr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ct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9" name="PlaceHolder 4"/>
          <p:cNvSpPr>
            <a:spLocks noGrp="1"/>
          </p:cNvSpPr>
          <p:nvPr>
            <p:ph type="sldNum" idx="3"/>
          </p:nvPr>
        </p:nvSpPr>
        <p:spPr>
          <a:xfrm>
            <a:off x="7766280" y="295560"/>
            <a:ext cx="628560" cy="7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ctr">
              <a:lnSpc>
                <a:spcPct val="100000"/>
              </a:lnSpc>
              <a:buNone/>
              <a:defRPr lang="sk-SK" sz="2800" b="0" strike="noStrike" spc="-1">
                <a:solidFill>
                  <a:srgbClr val="FFFFFF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DE5A23BF-5C4F-4AB4-9183-611A7CFF6561}" type="slidenum">
              <a:rPr lang="sk-SK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sk-SK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latin typeface="Century Gothic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21"/>
          <p:cNvSpPr/>
          <p:nvPr/>
        </p:nvSpPr>
        <p:spPr>
          <a:xfrm>
            <a:off x="629928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Oval 22"/>
          <p:cNvSpPr/>
          <p:nvPr/>
        </p:nvSpPr>
        <p:spPr>
          <a:xfrm>
            <a:off x="5689800" y="-457200"/>
            <a:ext cx="1599840" cy="1599840"/>
          </a:xfrm>
          <a:prstGeom prst="ellipse">
            <a:avLst/>
          </a:prstGeom>
          <a:gradFill rotWithShape="0">
            <a:gsLst>
              <a:gs pos="0">
                <a:srgbClr val="50B9C1">
                  <a:alpha val="14117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Oval 23"/>
          <p:cNvSpPr/>
          <p:nvPr/>
        </p:nvSpPr>
        <p:spPr>
          <a:xfrm>
            <a:off x="6299280" y="6095880"/>
            <a:ext cx="990360" cy="990360"/>
          </a:xfrm>
          <a:prstGeom prst="ellipse">
            <a:avLst/>
          </a:prstGeom>
          <a:gradFill rotWithShape="0">
            <a:gsLst>
              <a:gs pos="0">
                <a:srgbClr val="50B9C1">
                  <a:alpha val="9019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Oval 19"/>
          <p:cNvSpPr/>
          <p:nvPr/>
        </p:nvSpPr>
        <p:spPr>
          <a:xfrm>
            <a:off x="-154080" y="2666880"/>
            <a:ext cx="4190760" cy="4190760"/>
          </a:xfrm>
          <a:prstGeom prst="ellipse">
            <a:avLst/>
          </a:prstGeom>
          <a:gradFill rotWithShape="0">
            <a:gsLst>
              <a:gs pos="0">
                <a:srgbClr val="50B9C1">
                  <a:alpha val="11372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Oval 20"/>
          <p:cNvSpPr/>
          <p:nvPr/>
        </p:nvSpPr>
        <p:spPr>
          <a:xfrm>
            <a:off x="-839880" y="2895480"/>
            <a:ext cx="2361960" cy="2361960"/>
          </a:xfrm>
          <a:prstGeom prst="ellipse">
            <a:avLst/>
          </a:prstGeom>
          <a:gradFill rotWithShape="0">
            <a:gsLst>
              <a:gs pos="0">
                <a:srgbClr val="50B9C1">
                  <a:alpha val="8235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ectangle 18"/>
          <p:cNvSpPr/>
          <p:nvPr/>
        </p:nvSpPr>
        <p:spPr>
          <a:xfrm>
            <a:off x="7745760" y="0"/>
            <a:ext cx="685440" cy="1099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cs-CZ" sz="4200" b="0" strike="noStrike" spc="-1">
                <a:solidFill>
                  <a:srgbClr val="EBEBEB"/>
                </a:solidFill>
                <a:latin typeface="Century Gothic"/>
              </a:rPr>
              <a:t>Kliknutím lze upravit styl.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</a:rPr>
              <a:t>Upravte styly předlohy textu.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1800" b="0" strike="noStrike" spc="-1">
                <a:solidFill>
                  <a:srgbClr val="FFFFFF"/>
                </a:solidFill>
                <a:latin typeface="Century Gothic"/>
              </a:rPr>
              <a:t>Druhá úroveň</a:t>
            </a: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1600" b="0" strike="noStrike" spc="-1">
                <a:solidFill>
                  <a:srgbClr val="FFFFFF"/>
                </a:solidFill>
                <a:latin typeface="Century Gothic"/>
              </a:rPr>
              <a:t>Třetí úroveň</a:t>
            </a:r>
            <a:endParaRPr lang="en-US" sz="1600" b="0" strike="noStrike" spc="-1">
              <a:solidFill>
                <a:srgbClr val="FFFFFF"/>
              </a:solidFill>
              <a:latin typeface="Century Gothic"/>
            </a:endParaRP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1400" b="0" strike="noStrike" spc="-1">
                <a:solidFill>
                  <a:srgbClr val="FFFFFF"/>
                </a:solidFill>
                <a:latin typeface="Century Gothic"/>
              </a:rPr>
              <a:t>Čtvrtá úroveň</a:t>
            </a:r>
            <a:endParaRPr lang="en-US" sz="1400" b="0" strike="noStrike" spc="-1">
              <a:solidFill>
                <a:srgbClr val="FFFFFF"/>
              </a:solidFill>
              <a:latin typeface="Century Gothic"/>
            </a:endParaRP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1400" b="0" strike="noStrike" spc="-1">
                <a:solidFill>
                  <a:srgbClr val="FFFFFF"/>
                </a:solidFill>
                <a:latin typeface="Century Gothic"/>
              </a:rPr>
              <a:t>Pátá úroveň</a:t>
            </a:r>
            <a:endParaRPr lang="en-US" sz="1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4"/>
          </p:nvPr>
        </p:nvSpPr>
        <p:spPr>
          <a:xfrm rot="5400000">
            <a:off x="7495200" y="1828800"/>
            <a:ext cx="990360" cy="228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>
              <a:lnSpc>
                <a:spcPct val="100000"/>
              </a:lnSpc>
              <a:buNone/>
              <a:defRPr lang="sk-SK" sz="1100" b="0" strike="noStrike" spc="-1">
                <a:solidFill>
                  <a:srgbClr val="FFFFFF">
                    <a:alpha val="60000"/>
                  </a:srgbClr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sk-SK" sz="1100" b="0" strike="noStrike" spc="-1">
                <a:solidFill>
                  <a:srgbClr val="FFFFFF">
                    <a:alpha val="60000"/>
                  </a:srgbClr>
                </a:solidFill>
                <a:latin typeface="Century Gothic"/>
              </a:rPr>
              <a:t>&lt;dátum/čas&gt;</a:t>
            </a:r>
            <a:endParaRPr lang="sk-SK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5"/>
          </p:nvPr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ct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sldNum" idx="6"/>
          </p:nvPr>
        </p:nvSpPr>
        <p:spPr>
          <a:xfrm>
            <a:off x="7766280" y="295560"/>
            <a:ext cx="628560" cy="7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ctr">
              <a:lnSpc>
                <a:spcPct val="100000"/>
              </a:lnSpc>
              <a:buNone/>
              <a:defRPr lang="sk-SK" sz="2800" b="0" strike="noStrike" spc="-1">
                <a:solidFill>
                  <a:srgbClr val="FFFFFF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D3FC9C0D-C7DB-497D-8E01-F3909C61FFDA}" type="slidenum">
              <a:rPr lang="sk-SK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sk-SK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holubovomuzeum.cz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2.wmf"/><Relationship Id="rId4" Type="http://schemas.openxmlformats.org/officeDocument/2006/relationships/package" Target="../embeddings/Dokument_aplikace_Microsoft_Word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70160" y="1124640"/>
            <a:ext cx="7987680" cy="3600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2068560" algn="l"/>
              </a:tabLst>
            </a:pPr>
            <a:r>
              <a:rPr lang="sk-SK" sz="2000" b="1" strike="noStrike" spc="-1">
                <a:solidFill>
                  <a:srgbClr val="EBEBEB"/>
                </a:solidFill>
                <a:latin typeface="Century Gothic"/>
              </a:rPr>
              <a:t>KA122 - Mobilita učiacich sa a zamestnancov v OVP</a:t>
            </a:r>
            <a:r>
              <a:rPr sz="2000"/>
              <a:t/>
            </a:r>
            <a:br>
              <a:rPr sz="2000"/>
            </a:br>
            <a:r>
              <a:rPr lang="sk-SK" sz="2000" b="1" strike="noStrike" spc="-1">
                <a:solidFill>
                  <a:srgbClr val="EBEBEB"/>
                </a:solidFill>
                <a:latin typeface="Century Gothic"/>
              </a:rPr>
              <a:t>Projekt:  Odbornosť a zručnosť</a:t>
            </a:r>
            <a:r>
              <a:rPr sz="2000"/>
              <a:t/>
            </a:r>
            <a:br>
              <a:rPr sz="2000"/>
            </a:br>
            <a:r>
              <a:rPr sz="2000"/>
              <a:t/>
            </a:r>
            <a:br>
              <a:rPr sz="2000"/>
            </a:br>
            <a:r>
              <a:rPr sz="2000"/>
              <a:t/>
            </a:r>
            <a:br>
              <a:rPr sz="2000"/>
            </a:br>
            <a:r>
              <a:rPr lang="sk-SK" sz="2000" b="0" strike="noStrike" spc="-1">
                <a:solidFill>
                  <a:srgbClr val="EBEBEB"/>
                </a:solidFill>
                <a:latin typeface="Century Gothic"/>
              </a:rPr>
              <a:t>Prijímateľ projektu: </a:t>
            </a:r>
            <a:r>
              <a:rPr lang="sk-SK" sz="2000" b="1" strike="noStrike" spc="-1">
                <a:solidFill>
                  <a:srgbClr val="EBEBEB"/>
                </a:solidFill>
                <a:latin typeface="Century Gothic"/>
              </a:rPr>
              <a:t>Stredná odborná škola dopravná,</a:t>
            </a:r>
            <a:r>
              <a:rPr sz="2000"/>
              <a:t/>
            </a:r>
            <a:br>
              <a:rPr sz="2000"/>
            </a:br>
            <a:r>
              <a:rPr lang="sk-SK" sz="2000" b="1" strike="noStrike" spc="-1">
                <a:solidFill>
                  <a:srgbClr val="EBEBEB"/>
                </a:solidFill>
                <a:latin typeface="Century Gothic"/>
              </a:rPr>
              <a:t>                                Rosinská 3126/2</a:t>
            </a:r>
            <a:r>
              <a:rPr sz="2000"/>
              <a:t/>
            </a:r>
            <a:br>
              <a:rPr sz="2000"/>
            </a:br>
            <a:r>
              <a:rPr lang="sk-SK" sz="2000" b="1" strike="noStrike" spc="-1">
                <a:solidFill>
                  <a:srgbClr val="EBEBEB"/>
                </a:solidFill>
                <a:latin typeface="Century Gothic"/>
              </a:rPr>
              <a:t>	   010 08 Žilina</a:t>
            </a:r>
            <a:r>
              <a:rPr sz="2000"/>
              <a:t/>
            </a:r>
            <a:br>
              <a:rPr sz="2000"/>
            </a:br>
            <a:r>
              <a:rPr lang="sk-SK" sz="2000" b="0" strike="noStrike" spc="-1">
                <a:solidFill>
                  <a:srgbClr val="EBEBEB"/>
                </a:solidFill>
                <a:latin typeface="Century Gothic"/>
              </a:rPr>
              <a:t>Miesto pobytu: 	   </a:t>
            </a:r>
            <a:r>
              <a:rPr lang="en-US" sz="2000" b="1" strike="noStrike" spc="-1">
                <a:solidFill>
                  <a:srgbClr val="EBEBEB"/>
                </a:solidFill>
                <a:latin typeface="Century Gothic"/>
              </a:rPr>
              <a:t>Střední odborná škola a Střední odborné </a:t>
            </a:r>
            <a:r>
              <a:rPr sz="2000"/>
              <a:t/>
            </a:r>
            <a:br>
              <a:rPr sz="2000"/>
            </a:br>
            <a:r>
              <a:rPr lang="en-US" sz="2000" b="1" strike="noStrike" spc="-1">
                <a:solidFill>
                  <a:srgbClr val="EBEBEB"/>
                </a:solidFill>
                <a:latin typeface="Century Gothic"/>
              </a:rPr>
              <a:t>                                učiliště, Hradec Králové, Vocelova 1338,  </a:t>
            </a:r>
            <a:r>
              <a:rPr sz="2000"/>
              <a:t/>
            </a:r>
            <a:br>
              <a:rPr sz="2000"/>
            </a:br>
            <a:r>
              <a:rPr lang="en-US" sz="2000" b="1" strike="noStrike" spc="-1">
                <a:solidFill>
                  <a:srgbClr val="EBEBEB"/>
                </a:solidFill>
                <a:latin typeface="Century Gothic"/>
              </a:rPr>
              <a:t>                                Hradec Králové, Česká republika</a:t>
            </a:r>
            <a:r>
              <a:rPr sz="2000"/>
              <a:t/>
            </a:r>
            <a:br>
              <a:rPr sz="2000"/>
            </a:br>
            <a:r>
              <a:rPr lang="sk-SK" sz="2000" b="0" strike="noStrike" spc="-1">
                <a:solidFill>
                  <a:srgbClr val="EBEBEB"/>
                </a:solidFill>
                <a:latin typeface="Century Gothic"/>
              </a:rPr>
              <a:t>Dátum pobytu</a:t>
            </a:r>
            <a:r>
              <a:rPr lang="sk-SK" sz="2000" b="1" strike="noStrike" spc="-1">
                <a:solidFill>
                  <a:srgbClr val="EBEBEB"/>
                </a:solidFill>
                <a:latin typeface="Century Gothic"/>
              </a:rPr>
              <a:t>: 	   07.11.-18.11.2022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509400" y="4725000"/>
            <a:ext cx="7776360" cy="1583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5000" lnSpcReduction="20000"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k-SK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k-SK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9600" b="1" strike="noStrike" cap="all" spc="-1">
                <a:solidFill>
                  <a:srgbClr val="FF0000"/>
                </a:solidFill>
                <a:latin typeface="Century Gothic"/>
              </a:rPr>
              <a:t>Účastník: Roman Sinak</a:t>
            </a:r>
            <a:endParaRPr lang="sk-SK" sz="9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k-SK" sz="7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k-SK" sz="7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800" b="1" strike="noStrike" cap="all" spc="-1">
                <a:solidFill>
                  <a:srgbClr val="FFFFFF"/>
                </a:solidFill>
                <a:latin typeface="Century Gothic"/>
              </a:rPr>
              <a:t>Za obsah zodpovedá autor a Európska komisia ani národná agentúra nenesú zodpovednosť za použitie týchto informácií</a:t>
            </a:r>
            <a:endParaRPr lang="sk-SK" sz="4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b="0" strike="noStrike" cap="all" spc="-1">
                <a:solidFill>
                  <a:srgbClr val="8AD0D6"/>
                </a:solidFill>
                <a:latin typeface="Century Gothic"/>
              </a:rPr>
              <a:t> </a:t>
            </a:r>
            <a:endParaRPr lang="sk-SK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k-SK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Obrázok 1"/>
          <p:cNvPicPr/>
          <p:nvPr/>
        </p:nvPicPr>
        <p:blipFill>
          <a:blip r:embed="rId2"/>
          <a:stretch/>
        </p:blipFill>
        <p:spPr>
          <a:xfrm>
            <a:off x="539640" y="380160"/>
            <a:ext cx="1966680" cy="574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13.11 Nedeľa</a:t>
            </a:r>
            <a:endParaRPr lang="sk-SK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84560" y="1459523"/>
            <a:ext cx="5120875" cy="2142152"/>
          </a:xfrm>
        </p:spPr>
        <p:txBody>
          <a:bodyPr/>
          <a:lstStyle/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 </a:t>
            </a:r>
            <a:r>
              <a:rPr lang="sk-S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</a:t>
            </a: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edeľu sme mali celý deň oddych, ktorý sme si hádam aj zaslúžili po celom týždni.</a:t>
            </a:r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83">
            <a:off x="857153" y="4282060"/>
            <a:ext cx="2686147" cy="2014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574">
            <a:off x="6068870" y="1050509"/>
            <a:ext cx="2624205" cy="34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14.11 Pondelok</a:t>
            </a:r>
            <a:endParaRPr lang="sk-SK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819348" y="1565030"/>
            <a:ext cx="4060883" cy="2414714"/>
          </a:xfrm>
        </p:spPr>
        <p:txBody>
          <a:bodyPr/>
          <a:lstStyle/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 pondelok sme boli na trenažéri zvárania, kde sme si skúsili viac typov zvárania. Boli sme aj na  trenažéri motorky a kamióna. Po trenažéroch sme išli na mestský podnik autobusov, trolejbusov v Hradci Králové</a:t>
            </a:r>
            <a:r>
              <a:rPr lang="sk-S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4561" y="4721469"/>
            <a:ext cx="4334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 večeri sme si išli do </a:t>
            </a:r>
            <a:r>
              <a:rPr lang="sk-SK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wellnessu</a:t>
            </a: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oddýchnuť.</a:t>
            </a:r>
          </a:p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 dňa: wellness </a:t>
            </a:r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6271">
            <a:off x="6236022" y="3751608"/>
            <a:ext cx="1537484" cy="29553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27864">
            <a:off x="970954" y="2507189"/>
            <a:ext cx="1382002" cy="26565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7258">
            <a:off x="2809036" y="1107113"/>
            <a:ext cx="1231682" cy="23675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903">
            <a:off x="6876524" y="-291658"/>
            <a:ext cx="1200672" cy="23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15.11 Utorok</a:t>
            </a:r>
            <a:endParaRPr lang="sk-SK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3940117" y="1459522"/>
            <a:ext cx="5133545" cy="2854329"/>
          </a:xfrm>
        </p:spPr>
        <p:txBody>
          <a:bodyPr/>
          <a:lstStyle/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Dnes ráno sme išli na prax, kde sme dostali za úlohu nastriekať vosk do </a:t>
            </a:r>
            <a:r>
              <a:rPr lang="sk-SK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podbehov</a:t>
            </a: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sk-S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otom nasledovalo prezúvanie kolies z letných na zimné. </a:t>
            </a:r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329">
            <a:off x="7410720" y="3425211"/>
            <a:ext cx="1317881" cy="25332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7346" y="4313850"/>
            <a:ext cx="33586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 praxi sme mali pár hodín voľna predtým ako sme išli na </a:t>
            </a:r>
            <a:r>
              <a:rPr lang="sk-SK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bowling</a:t>
            </a: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 dňa: </a:t>
            </a:r>
            <a:r>
              <a:rPr lang="sk-SK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bowling</a:t>
            </a: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261">
            <a:off x="726345" y="1852688"/>
            <a:ext cx="1238750" cy="23811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2">
            <a:off x="4489352" y="3582715"/>
            <a:ext cx="1679330" cy="32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16.11 Streda</a:t>
            </a:r>
            <a:endParaRPr lang="sk-SK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237392" y="1444527"/>
            <a:ext cx="4685137" cy="2986214"/>
          </a:xfrm>
        </p:spPr>
        <p:txBody>
          <a:bodyPr/>
          <a:lstStyle/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Dnes sme boli v leteckom múzeu v Pardubiciach, kde boli vystavené lietadlá používané za 2. svetovej vojny.</a:t>
            </a:r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0800000" flipV="1">
            <a:off x="4267775" y="4861656"/>
            <a:ext cx="4991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 leteckom múzeu sme mali oddych </a:t>
            </a:r>
          </a:p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 dňa: Vystavené lietadlá v leteckom múzeu</a:t>
            </a:r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121">
            <a:off x="742950" y="3731631"/>
            <a:ext cx="1587012" cy="21160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6355">
            <a:off x="6814117" y="721648"/>
            <a:ext cx="1696908" cy="22625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077">
            <a:off x="2493999" y="4589585"/>
            <a:ext cx="1412843" cy="18837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863">
            <a:off x="4421660" y="613816"/>
            <a:ext cx="1246067" cy="166142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031">
            <a:off x="5188490" y="2393336"/>
            <a:ext cx="1520508" cy="20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2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17.11 Štvrtok  </a:t>
            </a:r>
            <a:endParaRPr lang="sk-SK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84560" y="1688122"/>
            <a:ext cx="4268022" cy="2124568"/>
          </a:xfrm>
        </p:spPr>
        <p:txBody>
          <a:bodyPr/>
          <a:lstStyle/>
          <a:p>
            <a:r>
              <a:rPr lang="sk-SK" sz="2000" dirty="0" smtClean="0">
                <a:solidFill>
                  <a:schemeClr val="bg1"/>
                </a:solidFill>
              </a:rPr>
              <a:t>Ráno sme išli do Prahy, kde sme boli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smtClean="0">
                <a:solidFill>
                  <a:schemeClr val="bg1"/>
                </a:solidFill>
              </a:rPr>
              <a:t>pozrieť Národné technické múzeum. Potom sme mali prechádzku po Prahe. </a:t>
            </a:r>
            <a:r>
              <a:rPr lang="sk-SK" sz="2000" dirty="0">
                <a:solidFill>
                  <a:schemeClr val="bg1"/>
                </a:solidFill>
              </a:rPr>
              <a:t>V</a:t>
            </a:r>
            <a:r>
              <a:rPr lang="sk-SK" sz="2000" dirty="0" smtClean="0">
                <a:solidFill>
                  <a:schemeClr val="bg1"/>
                </a:solidFill>
              </a:rPr>
              <a:t>ečer sme išli potom do divadla Broadway na muzikál „Okno </a:t>
            </a:r>
            <a:r>
              <a:rPr lang="sk-SK" sz="2000" dirty="0" err="1" smtClean="0">
                <a:solidFill>
                  <a:schemeClr val="bg1"/>
                </a:solidFill>
              </a:rPr>
              <a:t>mé</a:t>
            </a:r>
            <a:r>
              <a:rPr lang="sk-SK" sz="2000" dirty="0" smtClean="0">
                <a:solidFill>
                  <a:schemeClr val="bg1"/>
                </a:solidFill>
              </a:rPr>
              <a:t> lásky“. </a:t>
            </a:r>
          </a:p>
          <a:p>
            <a:endParaRPr lang="sk-SK" sz="2000" dirty="0">
              <a:solidFill>
                <a:schemeClr val="bg1"/>
              </a:solidFill>
            </a:endParaRPr>
          </a:p>
          <a:p>
            <a:r>
              <a:rPr lang="sk-SK" sz="2000" dirty="0" smtClean="0">
                <a:solidFill>
                  <a:schemeClr val="bg1"/>
                </a:solidFill>
              </a:rPr>
              <a:t>Top dňa: </a:t>
            </a:r>
            <a:r>
              <a:rPr lang="sk-SK" sz="2000" dirty="0">
                <a:solidFill>
                  <a:schemeClr val="bg1"/>
                </a:solidFill>
              </a:rPr>
              <a:t>P</a:t>
            </a:r>
            <a:r>
              <a:rPr lang="sk-SK" sz="2000" dirty="0" smtClean="0">
                <a:solidFill>
                  <a:schemeClr val="bg1"/>
                </a:solidFill>
              </a:rPr>
              <a:t>rechádzka po Prahe</a:t>
            </a:r>
            <a:endParaRPr lang="sk-SK" sz="20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466">
            <a:off x="457200" y="4339002"/>
            <a:ext cx="2901462" cy="21760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272">
            <a:off x="4979584" y="278065"/>
            <a:ext cx="2332892" cy="17496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0899">
            <a:off x="3668021" y="3865043"/>
            <a:ext cx="2963008" cy="22222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0110">
            <a:off x="6169594" y="2979586"/>
            <a:ext cx="3045310" cy="22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6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18.11 Piatok </a:t>
            </a:r>
            <a:endParaRPr lang="sk-SK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962" y="1593480"/>
            <a:ext cx="503799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 piatok ráno sme išli do </a:t>
            </a:r>
            <a:r>
              <a:rPr lang="sk-S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V</a:t>
            </a: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eľkého Mýta, kde sme sa boli pozrieť do karosárskeho múzea, potom sme išli do Afrického múzea Dr. Emila Holuba, kde sme mali prednášku spojenú s krátkym filmom o živote Emila Holuba. </a:t>
            </a:r>
          </a:p>
          <a:p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sk-SK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sk-SK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sk-SK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 dňa: Africké múzeum  </a:t>
            </a:r>
          </a:p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 Erasmu: Výlet do Prahy </a:t>
            </a:r>
            <a:endParaRPr lang="sk-SK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  <a:hlinkClick r:id="rId2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803">
            <a:off x="5805162" y="756428"/>
            <a:ext cx="2708029" cy="20310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69">
            <a:off x="3578202" y="4085134"/>
            <a:ext cx="2501426" cy="18760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462">
            <a:off x="6305887" y="3336788"/>
            <a:ext cx="2665493" cy="19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56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116640"/>
            <a:ext cx="8229240" cy="503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sk-SK" sz="2800" b="0" strike="noStrike" spc="-1">
                <a:solidFill>
                  <a:srgbClr val="FF0000"/>
                </a:solidFill>
                <a:latin typeface="Century Gothic"/>
              </a:rPr>
              <a:t>Záverečné zhrnutie</a:t>
            </a:r>
            <a:endParaRPr lang="en-US" sz="2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1" y="1026360"/>
            <a:ext cx="8892360" cy="5699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000"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spc="-1" dirty="0" smtClean="0">
                <a:solidFill>
                  <a:srgbClr val="FFFFFF"/>
                </a:solidFill>
                <a:latin typeface="Century Gothic"/>
              </a:rPr>
              <a:t>Na praxi sme pracovali po väčšine s rovnakou diagnostickou technikou ako u nás v Žiline. Majstri sa nám na praxi venovali dostatočne aj keď mali vlastných žiakov. Stretol som na internáte </a:t>
            </a:r>
            <a:r>
              <a:rPr lang="sk-SK" sz="2000" spc="-1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sk-SK" sz="2000" spc="-1" dirty="0" smtClean="0">
                <a:solidFill>
                  <a:srgbClr val="FFFFFF"/>
                </a:solidFill>
                <a:latin typeface="Century Gothic"/>
              </a:rPr>
              <a:t>fajn ľudí a určite som sa zblížil aj so svojimi spolužiakmi. </a:t>
            </a:r>
            <a:endParaRPr lang="en-US" sz="2000" b="0" strike="noStrike" spc="-1" dirty="0" smtClean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000" spc="-1" dirty="0" smtClean="0">
                <a:solidFill>
                  <a:srgbClr val="FFFFFF"/>
                </a:solidFill>
                <a:latin typeface="Century Gothic"/>
              </a:rPr>
              <a:t>N</a:t>
            </a:r>
            <a:r>
              <a:rPr lang="sk-SK" sz="2000" b="0" strike="noStrike" spc="-1" dirty="0" smtClean="0">
                <a:solidFill>
                  <a:srgbClr val="FFFFFF"/>
                </a:solidFill>
                <a:latin typeface="Century Gothic"/>
              </a:rPr>
              <a:t>aučil som sa väčšej finančnej gramotnosti a určite som tu aj viac „dospel“ z pohľadu samostatnosti. </a:t>
            </a:r>
            <a:r>
              <a:rPr lang="sk-SK" sz="2000" spc="-1" dirty="0" smtClean="0">
                <a:solidFill>
                  <a:srgbClr val="FFFFFF"/>
                </a:solidFill>
                <a:latin typeface="Century Gothic"/>
              </a:rPr>
              <a:t>Naučil som sa lepšie rozprávať po česky. Zažil som tu veľa dobrých </a:t>
            </a:r>
            <a:r>
              <a:rPr lang="sk-SK" sz="2000" spc="-1" dirty="0" smtClean="0">
                <a:solidFill>
                  <a:srgbClr val="FFFFFF"/>
                </a:solidFill>
                <a:latin typeface="Century Gothic"/>
              </a:rPr>
              <a:t>zážitkov, </a:t>
            </a:r>
            <a:r>
              <a:rPr lang="sk-SK" sz="2000" spc="-1" dirty="0" smtClean="0">
                <a:solidFill>
                  <a:srgbClr val="FFFFFF"/>
                </a:solidFill>
                <a:latin typeface="Century Gothic"/>
              </a:rPr>
              <a:t>ako napríklad trojitá výhra nad učiteľom v </a:t>
            </a:r>
            <a:r>
              <a:rPr lang="sk-SK" sz="2000" spc="-1" dirty="0" err="1" smtClean="0">
                <a:solidFill>
                  <a:srgbClr val="FFFFFF"/>
                </a:solidFill>
                <a:latin typeface="Century Gothic"/>
              </a:rPr>
              <a:t>bowlingu</a:t>
            </a:r>
            <a:r>
              <a:rPr lang="sk-SK" sz="2000" spc="-1" dirty="0" smtClean="0">
                <a:solidFill>
                  <a:srgbClr val="FFFFFF"/>
                </a:solidFill>
                <a:latin typeface="Century Gothic"/>
              </a:rPr>
              <a:t>, výstup na najvyšší vrch v Českej Republike </a:t>
            </a:r>
            <a:r>
              <a:rPr lang="sk-SK" sz="2000" spc="-1" dirty="0" err="1" smtClean="0">
                <a:solidFill>
                  <a:srgbClr val="FFFFFF"/>
                </a:solidFill>
                <a:latin typeface="Century Gothic"/>
              </a:rPr>
              <a:t>Snežka</a:t>
            </a:r>
            <a:r>
              <a:rPr lang="sk-SK" sz="2000" spc="-1" dirty="0" smtClean="0">
                <a:solidFill>
                  <a:srgbClr val="FFFFFF"/>
                </a:solidFill>
                <a:latin typeface="Century Gothic"/>
              </a:rPr>
              <a:t>. Skúsil som si v Česku prvý krát jazdu električkou. </a:t>
            </a:r>
            <a:r>
              <a:rPr lang="sk-SK" sz="2000" b="0" strike="noStrike" spc="-1" dirty="0" smtClean="0">
                <a:solidFill>
                  <a:srgbClr val="FFFFFF"/>
                </a:solidFill>
                <a:latin typeface="Century Gothic"/>
              </a:rPr>
              <a:t>Bol to pre mňa úžasný zážitok byť prvý krát tak dlho preč od rodiny. </a:t>
            </a: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graphicFrame>
        <p:nvGraphicFramePr>
          <p:cNvPr id="126" name="Zástupný objekt pre obsah 7"/>
          <p:cNvGraphicFramePr/>
          <p:nvPr/>
        </p:nvGraphicFramePr>
        <p:xfrm>
          <a:off x="6012720" y="131400"/>
          <a:ext cx="5758920" cy="89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4" imgW="0" imgH="0" progId="Word.Document.12">
                  <p:embed/>
                </p:oleObj>
              </mc:Choice>
              <mc:Fallback>
                <p:oleObj r:id="rId4" imgW="0" imgH="0" progId="Word.Document.12">
                  <p:embed/>
                  <p:pic>
                    <p:nvPicPr>
                      <p:cNvPr id="127" name="Zástupný objekt pre obsah 7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6012720" y="131400"/>
                        <a:ext cx="5758920" cy="89640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" name="Obrázek 127"/>
          <p:cNvPicPr/>
          <p:nvPr/>
        </p:nvPicPr>
        <p:blipFill>
          <a:blip r:embed="rId5"/>
          <a:stretch/>
        </p:blipFill>
        <p:spPr>
          <a:xfrm>
            <a:off x="6006960" y="127080"/>
            <a:ext cx="5753160" cy="888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cs-CZ" sz="4200" b="0" strike="noStrike" spc="-1" dirty="0">
                <a:solidFill>
                  <a:srgbClr val="EBEBEB"/>
                </a:solidFill>
                <a:latin typeface="Century Gothic"/>
              </a:rPr>
              <a:t>7.11. </a:t>
            </a:r>
            <a:r>
              <a:rPr lang="cs-CZ" sz="4200" b="0" strike="noStrike" spc="-1" dirty="0" err="1">
                <a:solidFill>
                  <a:srgbClr val="EBEBEB"/>
                </a:solidFill>
                <a:latin typeface="Century Gothic"/>
              </a:rPr>
              <a:t>Pondelok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97876" y="1422360"/>
            <a:ext cx="4782683" cy="374452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Prvý </a:t>
            </a:r>
            <a:r>
              <a:rPr lang="sk-SK" sz="1700" b="0" strike="noStrike" spc="-1" dirty="0">
                <a:solidFill>
                  <a:srgbClr val="FFFFFF"/>
                </a:solidFill>
                <a:latin typeface="Century Gothic"/>
              </a:rPr>
              <a:t>deň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stáže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sme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išli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na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prehliadku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do výukového a výzkumného centra univerzity v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Pardubiciach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dopravná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fakulta Jana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Pernera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. Užili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sme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si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celkom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sk-SK" sz="1700" spc="-1" dirty="0" smtClean="0">
                <a:solidFill>
                  <a:srgbClr val="FFFFFF"/>
                </a:solidFill>
                <a:latin typeface="Century Gothic"/>
              </a:rPr>
              <a:t>zaujímavú</a:t>
            </a:r>
            <a:r>
              <a:rPr lang="cs-CZ" sz="1700" b="0" strike="noStrike" spc="-1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prednášku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, v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ktorej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sa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porovnávali elektromobily a </a:t>
            </a:r>
            <a:r>
              <a:rPr lang="cs-CZ" sz="1700" spc="-1" dirty="0" smtClean="0">
                <a:solidFill>
                  <a:srgbClr val="FFFFFF"/>
                </a:solidFill>
                <a:latin typeface="Century Gothic"/>
              </a:rPr>
              <a:t>automobily so </a:t>
            </a:r>
            <a:r>
              <a:rPr lang="cs-CZ" sz="1700" b="0" strike="noStrike" spc="-1" dirty="0" err="1" smtClean="0">
                <a:solidFill>
                  <a:srgbClr val="FFFFFF"/>
                </a:solidFill>
                <a:latin typeface="Century Gothic"/>
              </a:rPr>
              <a:t>spaľovacími</a:t>
            </a:r>
            <a:r>
              <a:rPr lang="cs-CZ" sz="1700" b="0" strike="noStrike" spc="-1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700" b="0" strike="noStrike" spc="-1" dirty="0" err="1" smtClean="0">
                <a:solidFill>
                  <a:srgbClr val="FFFFFF"/>
                </a:solidFill>
                <a:latin typeface="Century Gothic"/>
              </a:rPr>
              <a:t>motormi</a:t>
            </a:r>
            <a:r>
              <a:rPr lang="cs-CZ" sz="1700" b="0" strike="noStrike" spc="-1" dirty="0" smtClean="0">
                <a:solidFill>
                  <a:srgbClr val="FFFFFF"/>
                </a:solidFill>
                <a:latin typeface="Century Gothic"/>
              </a:rPr>
              <a:t>. 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Potom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sme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sa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išli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pozrieť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na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laboratóriá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. </a:t>
            </a:r>
            <a:endParaRPr lang="en-US" sz="17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Vo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voľnom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čase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sme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sa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išli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„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zoznámiť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“ s </a:t>
            </a:r>
            <a:r>
              <a:rPr lang="cs-CZ" sz="1700" b="0" strike="noStrike" spc="-1" dirty="0" err="1" smtClean="0">
                <a:solidFill>
                  <a:srgbClr val="FFFFFF"/>
                </a:solidFill>
                <a:latin typeface="Century Gothic"/>
              </a:rPr>
              <a:t>mestom</a:t>
            </a:r>
            <a:r>
              <a:rPr lang="cs-CZ" sz="1700" b="0" strike="noStrike" spc="-1" dirty="0" smtClean="0">
                <a:solidFill>
                  <a:srgbClr val="FFFFFF"/>
                </a:solidFill>
                <a:latin typeface="Century Gothic"/>
              </a:rPr>
              <a:t> Hradec Králové,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ktoré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nám ukázala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naša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sprievodkyňa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a naše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pani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učitelky.</a:t>
            </a:r>
            <a:endParaRPr lang="en-US" sz="17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700" b="0" strike="noStrike" spc="-1" dirty="0" smtClean="0">
                <a:solidFill>
                  <a:srgbClr val="FFFFFF"/>
                </a:solidFill>
                <a:latin typeface="Century Gothic"/>
              </a:rPr>
              <a:t> Top </a:t>
            </a:r>
            <a:r>
              <a:rPr lang="cs-CZ" sz="1700" b="0" strike="noStrike" spc="-1" dirty="0" err="1">
                <a:solidFill>
                  <a:srgbClr val="FFFFFF"/>
                </a:solidFill>
                <a:latin typeface="Century Gothic"/>
              </a:rPr>
              <a:t>dňa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:  </a:t>
            </a:r>
            <a:r>
              <a:rPr lang="cs-CZ" sz="1700" b="0" strike="noStrike" spc="-1" dirty="0" err="1" smtClean="0">
                <a:solidFill>
                  <a:srgbClr val="FFFFFF"/>
                </a:solidFill>
                <a:latin typeface="Century Gothic"/>
              </a:rPr>
              <a:t>výhľad</a:t>
            </a:r>
            <a:r>
              <a:rPr lang="cs-CZ" sz="1700" b="0" strike="noStrike" spc="-1" dirty="0" smtClean="0">
                <a:solidFill>
                  <a:srgbClr val="FFFFFF"/>
                </a:solidFill>
                <a:latin typeface="Century Gothic"/>
              </a:rPr>
              <a:t> z „</a:t>
            </a:r>
            <a:r>
              <a:rPr lang="cs-CZ" sz="1700" b="0" strike="noStrike" spc="-1" dirty="0" err="1" smtClean="0">
                <a:solidFill>
                  <a:srgbClr val="FFFFFF"/>
                </a:solidFill>
                <a:latin typeface="Century Gothic"/>
              </a:rPr>
              <a:t>Bílej</a:t>
            </a:r>
            <a:r>
              <a:rPr lang="cs-CZ" sz="1700" b="0" strike="noStrike" spc="-1" dirty="0" smtClean="0">
                <a:solidFill>
                  <a:srgbClr val="FFFFFF"/>
                </a:solidFill>
                <a:latin typeface="Century Gothic"/>
              </a:rPr>
              <a:t> věže“ </a:t>
            </a:r>
            <a:r>
              <a:rPr lang="cs-CZ" sz="1700" b="0" strike="noStrike" spc="-1" dirty="0">
                <a:solidFill>
                  <a:srgbClr val="FFFFFF"/>
                </a:solidFill>
                <a:latin typeface="Century Gothic"/>
              </a:rPr>
              <a:t>v Hradci Králové. </a:t>
            </a:r>
            <a:endParaRPr lang="en-US" sz="17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5" name="Obrázek 3"/>
          <p:cNvPicPr/>
          <p:nvPr/>
        </p:nvPicPr>
        <p:blipFill>
          <a:blip r:embed="rId2"/>
          <a:stretch/>
        </p:blipFill>
        <p:spPr>
          <a:xfrm rot="21272400">
            <a:off x="6427440" y="2651400"/>
            <a:ext cx="2502000" cy="2792160"/>
          </a:xfrm>
          <a:prstGeom prst="rect">
            <a:avLst/>
          </a:prstGeom>
          <a:ln w="0">
            <a:noFill/>
          </a:ln>
        </p:spPr>
      </p:pic>
      <p:pic>
        <p:nvPicPr>
          <p:cNvPr id="106" name="Obrázek 4"/>
          <p:cNvPicPr/>
          <p:nvPr/>
        </p:nvPicPr>
        <p:blipFill>
          <a:blip r:embed="rId3"/>
          <a:stretch/>
        </p:blipFill>
        <p:spPr>
          <a:xfrm rot="5984400">
            <a:off x="4980960" y="4774680"/>
            <a:ext cx="2085840" cy="1564200"/>
          </a:xfrm>
          <a:prstGeom prst="rect">
            <a:avLst/>
          </a:prstGeom>
          <a:ln w="0">
            <a:noFill/>
          </a:ln>
        </p:spPr>
      </p:pic>
      <p:pic>
        <p:nvPicPr>
          <p:cNvPr id="107" name="Obrázek 5"/>
          <p:cNvPicPr/>
          <p:nvPr/>
        </p:nvPicPr>
        <p:blipFill>
          <a:blip r:embed="rId4"/>
          <a:stretch/>
        </p:blipFill>
        <p:spPr>
          <a:xfrm>
            <a:off x="1996537" y="5166886"/>
            <a:ext cx="2160360" cy="162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sk-SK" sz="4200" b="0" strike="noStrike" spc="-1" dirty="0">
                <a:solidFill>
                  <a:srgbClr val="EBEBEB"/>
                </a:solidFill>
                <a:latin typeface="Century Gothic"/>
              </a:rPr>
              <a:t>8.11 Utorok 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12800" y="1556640"/>
            <a:ext cx="5298840" cy="4201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000"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sk-SK" sz="2000" b="0" strike="noStrike" spc="-1" dirty="0">
                <a:solidFill>
                  <a:srgbClr val="FFFFFF"/>
                </a:solidFill>
                <a:latin typeface="Century Gothic"/>
              </a:rPr>
              <a:t>Utorok sme sa išli zoznámiť so vzdelávacím systémom v Česku. Na začiatku dňa nás privítala pani </a:t>
            </a:r>
            <a:r>
              <a:rPr lang="sk-SK" sz="2000" b="0" strike="noStrike" spc="-1" dirty="0" smtClean="0">
                <a:solidFill>
                  <a:srgbClr val="FFFFFF"/>
                </a:solidFill>
                <a:latin typeface="Century Gothic"/>
              </a:rPr>
              <a:t>zástupkyňa a </a:t>
            </a:r>
            <a:r>
              <a:rPr lang="sk-SK" sz="2000" b="0" strike="noStrike" spc="-1" dirty="0">
                <a:solidFill>
                  <a:srgbClr val="FFFFFF"/>
                </a:solidFill>
                <a:latin typeface="Century Gothic"/>
              </a:rPr>
              <a:t>pán riaditeľ. Mali sme 4 hodiny.</a:t>
            </a: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sk-SK" sz="2000" b="0" strike="noStrike" spc="-1" dirty="0">
                <a:solidFill>
                  <a:srgbClr val="FFFFFF"/>
                </a:solidFill>
                <a:latin typeface="Century Gothic"/>
              </a:rPr>
              <a:t>Elektrotechnika, </a:t>
            </a:r>
            <a:r>
              <a:rPr lang="sk-SK" sz="2000" b="0" strike="noStrike" spc="-1" dirty="0" smtClean="0">
                <a:solidFill>
                  <a:srgbClr val="FFFFFF"/>
                </a:solidFill>
                <a:latin typeface="Century Gothic"/>
              </a:rPr>
              <a:t>opravárstvo, </a:t>
            </a:r>
            <a:r>
              <a:rPr lang="sk-SK" sz="2000" b="0" strike="noStrike" spc="-1" dirty="0">
                <a:solidFill>
                  <a:srgbClr val="FFFFFF"/>
                </a:solidFill>
                <a:latin typeface="Century Gothic"/>
              </a:rPr>
              <a:t>strojárska technológia, elektropríslušenstvo. Najlepšia hodina bola elektrotechnika, kde sme písali aj krátky test.</a:t>
            </a: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sk-SK" sz="2000" b="0" strike="noStrike" spc="-1" dirty="0">
                <a:solidFill>
                  <a:srgbClr val="FFFFFF"/>
                </a:solidFill>
                <a:latin typeface="Century Gothic"/>
              </a:rPr>
              <a:t>Po škole sme išli vlakom do Pardubíc, kde sme navštívili pamiatky a pochodili po </a:t>
            </a:r>
            <a:r>
              <a:rPr lang="sk-SK" sz="2000" b="0" strike="noStrike" spc="-1" dirty="0" smtClean="0">
                <a:solidFill>
                  <a:srgbClr val="FFFFFF"/>
                </a:solidFill>
                <a:latin typeface="Century Gothic"/>
              </a:rPr>
              <a:t>meste. </a:t>
            </a: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sk-SK" sz="2000" b="0" strike="noStrike" spc="-1" dirty="0">
                <a:solidFill>
                  <a:srgbClr val="FFFFFF"/>
                </a:solidFill>
                <a:latin typeface="Century Gothic"/>
              </a:rPr>
              <a:t>Top dňa: </a:t>
            </a:r>
            <a:r>
              <a:rPr lang="sk-SK" sz="2000" b="0" strike="noStrike" spc="-1" dirty="0" smtClean="0">
                <a:solidFill>
                  <a:srgbClr val="FFFFFF"/>
                </a:solidFill>
                <a:latin typeface="Century Gothic"/>
              </a:rPr>
              <a:t>Pamiatky </a:t>
            </a:r>
            <a:r>
              <a:rPr lang="sk-SK" sz="2000" b="0" strike="noStrike" spc="-1" dirty="0">
                <a:solidFill>
                  <a:srgbClr val="FFFFFF"/>
                </a:solidFill>
                <a:latin typeface="Century Gothic"/>
              </a:rPr>
              <a:t>v Pardubiciach </a:t>
            </a: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10" name="Obrázek 4"/>
          <p:cNvPicPr/>
          <p:nvPr/>
        </p:nvPicPr>
        <p:blipFill>
          <a:blip r:embed="rId2"/>
          <a:stretch/>
        </p:blipFill>
        <p:spPr>
          <a:xfrm>
            <a:off x="22140" y="5826600"/>
            <a:ext cx="1381320" cy="1035720"/>
          </a:xfrm>
          <a:prstGeom prst="rect">
            <a:avLst/>
          </a:prstGeom>
          <a:ln w="0">
            <a:noFill/>
          </a:ln>
        </p:spPr>
      </p:pic>
      <p:pic>
        <p:nvPicPr>
          <p:cNvPr id="111" name="Obrázek 5"/>
          <p:cNvPicPr/>
          <p:nvPr/>
        </p:nvPicPr>
        <p:blipFill>
          <a:blip r:embed="rId3"/>
          <a:stretch/>
        </p:blipFill>
        <p:spPr>
          <a:xfrm rot="606316">
            <a:off x="6046234" y="1890348"/>
            <a:ext cx="1979280" cy="1484280"/>
          </a:xfrm>
          <a:prstGeom prst="rect">
            <a:avLst/>
          </a:prstGeom>
          <a:ln w="0">
            <a:noFill/>
          </a:ln>
        </p:spPr>
      </p:pic>
      <p:pic>
        <p:nvPicPr>
          <p:cNvPr id="112" name="Obrázek 6"/>
          <p:cNvPicPr/>
          <p:nvPr/>
        </p:nvPicPr>
        <p:blipFill>
          <a:blip r:embed="rId4"/>
          <a:stretch/>
        </p:blipFill>
        <p:spPr>
          <a:xfrm rot="4890357">
            <a:off x="6682003" y="3880777"/>
            <a:ext cx="2483640" cy="186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cs-CZ" sz="4200" b="0" strike="noStrike" spc="-1" dirty="0">
                <a:solidFill>
                  <a:srgbClr val="EBEBEB"/>
                </a:solidFill>
                <a:latin typeface="Century Gothic"/>
              </a:rPr>
              <a:t>9.11 </a:t>
            </a:r>
            <a:r>
              <a:rPr lang="sk-SK" sz="4200" b="0" strike="noStrike" spc="-1" dirty="0">
                <a:solidFill>
                  <a:srgbClr val="EBEBEB"/>
                </a:solidFill>
                <a:latin typeface="Century Gothic"/>
              </a:rPr>
              <a:t>Streda</a:t>
            </a:r>
            <a:r>
              <a:rPr lang="cs-CZ" sz="4200" b="0" strike="noStrike" spc="-1" dirty="0">
                <a:solidFill>
                  <a:srgbClr val="EBEBEB"/>
                </a:solidFill>
                <a:latin typeface="Century Gothic"/>
              </a:rPr>
              <a:t> 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940640" y="1080720"/>
            <a:ext cx="4190400" cy="4331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500"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V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stredu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sme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išli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na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exkurziu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do </a:t>
            </a:r>
            <a:r>
              <a:rPr lang="cs-CZ" sz="1800" b="0" strike="noStrike" spc="-1" dirty="0" err="1" smtClean="0">
                <a:solidFill>
                  <a:srgbClr val="FFFFFF"/>
                </a:solidFill>
                <a:latin typeface="Century Gothic"/>
              </a:rPr>
              <a:t>múzea</a:t>
            </a:r>
            <a:r>
              <a:rPr lang="cs-CZ" sz="1800" b="0" strike="noStrike" spc="-1" dirty="0" smtClean="0">
                <a:solidFill>
                  <a:srgbClr val="FFFFFF"/>
                </a:solidFill>
                <a:latin typeface="Century Gothic"/>
              </a:rPr>
              <a:t> Škoda 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v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Mladej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smtClean="0">
                <a:solidFill>
                  <a:srgbClr val="FFFFFF"/>
                </a:solidFill>
                <a:latin typeface="Century Gothic"/>
              </a:rPr>
              <a:t>Boleslavi, 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kde nám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sprievodca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povedal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o vzniku a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histórii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značky Škoda. Poukazoval nám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ako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značka Škoda začala,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ako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sa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 volala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predtým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akými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„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autami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“ začínali a pod. </a:t>
            </a: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Potom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sme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sa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išli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pozrieť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aj na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samotnú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výrobu </a:t>
            </a:r>
            <a:r>
              <a:rPr lang="cs-CZ" sz="1800" b="0" strike="noStrike" spc="-1" dirty="0" err="1" smtClean="0">
                <a:solidFill>
                  <a:srgbClr val="FFFFFF"/>
                </a:solidFill>
                <a:latin typeface="Century Gothic"/>
              </a:rPr>
              <a:t>áut</a:t>
            </a:r>
            <a:r>
              <a:rPr lang="cs-CZ" sz="1800" b="0" strike="noStrike" spc="-1" dirty="0" smtClean="0">
                <a:solidFill>
                  <a:srgbClr val="FFFFFF"/>
                </a:solidFill>
                <a:latin typeface="Century Gothic"/>
              </a:rPr>
              <a:t>.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Boli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sme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sa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pozrieť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v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lisovni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ktorá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bola z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väčšej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smtClean="0">
                <a:solidFill>
                  <a:srgbClr val="FFFFFF"/>
                </a:solidFill>
                <a:latin typeface="Century Gothic"/>
              </a:rPr>
              <a:t>časti automatizovaná. </a:t>
            </a:r>
            <a:r>
              <a:rPr lang="cs-CZ" sz="1800" spc="-1" dirty="0">
                <a:solidFill>
                  <a:srgbClr val="FFFFFF"/>
                </a:solidFill>
                <a:latin typeface="Century Gothic"/>
              </a:rPr>
              <a:t>P</a:t>
            </a:r>
            <a:r>
              <a:rPr lang="cs-CZ" sz="1800" b="0" strike="noStrike" spc="-1" dirty="0" smtClean="0">
                <a:solidFill>
                  <a:srgbClr val="FFFFFF"/>
                </a:solidFill>
                <a:latin typeface="Century Gothic"/>
              </a:rPr>
              <a:t>otom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sme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išli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do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samotnej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výrobne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1800" b="0" strike="noStrike" spc="-1" dirty="0" err="1">
                <a:solidFill>
                  <a:srgbClr val="FFFFFF"/>
                </a:solidFill>
                <a:latin typeface="Century Gothic"/>
              </a:rPr>
              <a:t>áut</a:t>
            </a:r>
            <a:r>
              <a:rPr lang="cs-CZ" sz="1800" b="0" strike="noStrike" spc="-1" dirty="0">
                <a:solidFill>
                  <a:srgbClr val="FFFFFF"/>
                </a:solidFill>
                <a:latin typeface="Century Gothic"/>
              </a:rPr>
              <a:t>.</a:t>
            </a: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15" name="Obrázek 3"/>
          <p:cNvPicPr/>
          <p:nvPr/>
        </p:nvPicPr>
        <p:blipFill>
          <a:blip r:embed="rId2"/>
          <a:stretch/>
        </p:blipFill>
        <p:spPr>
          <a:xfrm rot="5938200">
            <a:off x="248040" y="1636200"/>
            <a:ext cx="2132640" cy="159912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6" name="Obrázek 4"/>
          <p:cNvPicPr/>
          <p:nvPr/>
        </p:nvPicPr>
        <p:blipFill>
          <a:blip r:embed="rId3"/>
          <a:stretch/>
        </p:blipFill>
        <p:spPr>
          <a:xfrm rot="5400000">
            <a:off x="3503880" y="1617840"/>
            <a:ext cx="1641960" cy="1231560"/>
          </a:xfrm>
          <a:prstGeom prst="rect">
            <a:avLst/>
          </a:prstGeom>
          <a:ln w="0">
            <a:noFill/>
          </a:ln>
        </p:spPr>
      </p:pic>
      <p:pic>
        <p:nvPicPr>
          <p:cNvPr id="117" name="Obrázek 5"/>
          <p:cNvPicPr/>
          <p:nvPr/>
        </p:nvPicPr>
        <p:blipFill>
          <a:blip r:embed="rId4"/>
          <a:stretch/>
        </p:blipFill>
        <p:spPr>
          <a:xfrm rot="5944200">
            <a:off x="3461735" y="5025240"/>
            <a:ext cx="1916640" cy="143712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8" name="Obrázek 6"/>
          <p:cNvPicPr/>
          <p:nvPr/>
        </p:nvPicPr>
        <p:blipFill>
          <a:blip r:embed="rId5"/>
          <a:stretch/>
        </p:blipFill>
        <p:spPr>
          <a:xfrm rot="5664000">
            <a:off x="6701040" y="5329440"/>
            <a:ext cx="1583640" cy="1187640"/>
          </a:xfrm>
          <a:prstGeom prst="rect">
            <a:avLst/>
          </a:prstGeom>
          <a:ln w="0">
            <a:noFill/>
          </a:ln>
        </p:spPr>
      </p:pic>
      <p:pic>
        <p:nvPicPr>
          <p:cNvPr id="119" name="Obrázek 7"/>
          <p:cNvPicPr/>
          <p:nvPr/>
        </p:nvPicPr>
        <p:blipFill>
          <a:blip r:embed="rId6"/>
          <a:stretch/>
        </p:blipFill>
        <p:spPr>
          <a:xfrm rot="4971000">
            <a:off x="1388160" y="3297960"/>
            <a:ext cx="2687760" cy="201600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cs-CZ" sz="4200" spc="-1" dirty="0">
                <a:solidFill>
                  <a:srgbClr val="EBEBEB"/>
                </a:solidFill>
                <a:latin typeface="Century Gothic"/>
              </a:rPr>
              <a:t>9.11 </a:t>
            </a:r>
            <a:r>
              <a:rPr lang="sk-SK" sz="4200" spc="-1" dirty="0">
                <a:solidFill>
                  <a:srgbClr val="EBEBEB"/>
                </a:solidFill>
                <a:latin typeface="Century Gothic"/>
              </a:rPr>
              <a:t>Streda</a:t>
            </a:r>
            <a:r>
              <a:rPr lang="cs-CZ" sz="4200" spc="-1" dirty="0">
                <a:solidFill>
                  <a:srgbClr val="EBEBEB"/>
                </a:solidFill>
                <a:latin typeface="Century Gothic"/>
              </a:rPr>
              <a:t> </a:t>
            </a:r>
            <a:endParaRPr lang="en-US" sz="4200" b="0" strike="noStrike" spc="-1" dirty="0">
              <a:solidFill>
                <a:srgbClr val="EBEBEB"/>
              </a:solidFill>
              <a:latin typeface="Century Gothic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sk-SK" sz="1700" b="0" strike="noStrike" spc="-1" dirty="0">
                <a:solidFill>
                  <a:srgbClr val="FFFFFF"/>
                </a:solidFill>
                <a:latin typeface="Century Gothic"/>
              </a:rPr>
              <a:t>Večer sme </a:t>
            </a:r>
            <a:r>
              <a:rPr lang="sk-SK" sz="1700" b="0" strike="noStrike" spc="-1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sk-SK" sz="1700" b="0" strike="noStrike" spc="-1" dirty="0">
                <a:solidFill>
                  <a:srgbClr val="FFFFFF"/>
                </a:solidFill>
                <a:latin typeface="Century Gothic"/>
              </a:rPr>
              <a:t>išli do </a:t>
            </a:r>
            <a:r>
              <a:rPr lang="sk-SK" sz="1700" b="0" strike="noStrike" spc="-1" dirty="0" err="1" smtClean="0">
                <a:solidFill>
                  <a:srgbClr val="FFFFFF"/>
                </a:solidFill>
                <a:latin typeface="Century Gothic"/>
              </a:rPr>
              <a:t>hviezdárne</a:t>
            </a:r>
            <a:r>
              <a:rPr lang="sk-SK" sz="1700" b="0" strike="noStrike" spc="-1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sk-SK" sz="1700" b="0" strike="noStrike" spc="-1" dirty="0">
                <a:solidFill>
                  <a:srgbClr val="FFFFFF"/>
                </a:solidFill>
                <a:latin typeface="Century Gothic"/>
              </a:rPr>
              <a:t>v Hradci Králové, kde sme mali aj </a:t>
            </a:r>
            <a:r>
              <a:rPr lang="sk-SK" sz="1700" b="0" strike="noStrike" spc="-1" dirty="0" smtClean="0">
                <a:solidFill>
                  <a:srgbClr val="FFFFFF"/>
                </a:solidFill>
                <a:latin typeface="Century Gothic"/>
              </a:rPr>
              <a:t>prednášku o vesmíre a </a:t>
            </a:r>
            <a:r>
              <a:rPr lang="sk-SK" sz="1700" b="0" strike="noStrike" spc="-1" dirty="0">
                <a:solidFill>
                  <a:srgbClr val="FFFFFF"/>
                </a:solidFill>
                <a:latin typeface="Century Gothic"/>
              </a:rPr>
              <a:t>kratučký film, ktorý bol o </a:t>
            </a:r>
            <a:r>
              <a:rPr lang="sk-SK" sz="1700" b="0" strike="noStrike" spc="-1" dirty="0" smtClean="0">
                <a:solidFill>
                  <a:srgbClr val="FFFFFF"/>
                </a:solidFill>
                <a:latin typeface="Century Gothic"/>
              </a:rPr>
              <a:t>temnej hmote. </a:t>
            </a:r>
            <a:endParaRPr lang="en-US" sz="17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1700" b="0" strike="noStrike" spc="-1" dirty="0">
                <a:solidFill>
                  <a:srgbClr val="FFFFFF"/>
                </a:solidFill>
                <a:latin typeface="Century Gothic"/>
              </a:rPr>
              <a:t>  </a:t>
            </a:r>
            <a:r>
              <a:rPr lang="sk-SK" sz="1700" b="0" strike="noStrike" spc="-1" dirty="0" smtClean="0">
                <a:solidFill>
                  <a:srgbClr val="FFFFFF"/>
                </a:solidFill>
                <a:latin typeface="Century Gothic"/>
              </a:rPr>
              <a:t>Top </a:t>
            </a:r>
            <a:r>
              <a:rPr lang="sk-SK" sz="1700" b="0" strike="noStrike" spc="-1" dirty="0">
                <a:solidFill>
                  <a:srgbClr val="FFFFFF"/>
                </a:solidFill>
                <a:latin typeface="Century Gothic"/>
              </a:rPr>
              <a:t>dňa: hvezdáreň  </a:t>
            </a:r>
            <a:endParaRPr lang="en-US" sz="17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339">
            <a:off x="888483" y="3712723"/>
            <a:ext cx="3270739" cy="24530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168">
            <a:off x="5833696" y="3059866"/>
            <a:ext cx="2208839" cy="2945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sk-SK" sz="4200" b="0" strike="noStrike" spc="-1" dirty="0">
                <a:solidFill>
                  <a:srgbClr val="EBEBEB"/>
                </a:solidFill>
                <a:latin typeface="Century Gothic"/>
              </a:rPr>
              <a:t>10.11 Štvrtok 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sk-SK" sz="1700" b="0" strike="noStrike" spc="-1" dirty="0">
                <a:solidFill>
                  <a:srgbClr val="FFFFFF"/>
                </a:solidFill>
                <a:latin typeface="Century Gothic"/>
              </a:rPr>
              <a:t>Štvrtok sme </a:t>
            </a:r>
            <a:r>
              <a:rPr lang="sk-SK" sz="1700" b="0" strike="noStrike" spc="-1" dirty="0" smtClean="0">
                <a:solidFill>
                  <a:srgbClr val="FFFFFF"/>
                </a:solidFill>
                <a:latin typeface="Century Gothic"/>
              </a:rPr>
              <a:t>ihneď </a:t>
            </a:r>
            <a:r>
              <a:rPr lang="sk-SK" sz="1700" b="0" strike="noStrike" spc="-1" dirty="0">
                <a:solidFill>
                  <a:srgbClr val="FFFFFF"/>
                </a:solidFill>
                <a:latin typeface="Century Gothic"/>
              </a:rPr>
              <a:t>po raňajkách išli na odborný výcvik </a:t>
            </a:r>
            <a:r>
              <a:rPr lang="sk-SK" sz="1700" b="0" strike="noStrike" spc="-1" dirty="0" smtClean="0">
                <a:solidFill>
                  <a:srgbClr val="FFFFFF"/>
                </a:solidFill>
                <a:latin typeface="Century Gothic"/>
              </a:rPr>
              <a:t>na školské dielne, </a:t>
            </a:r>
            <a:r>
              <a:rPr lang="sk-SK" sz="1700" b="0" strike="noStrike" spc="-1" dirty="0">
                <a:solidFill>
                  <a:srgbClr val="FFFFFF"/>
                </a:solidFill>
                <a:latin typeface="Century Gothic"/>
              </a:rPr>
              <a:t>kde sme sa zoznámili s hlavným majstrom, ktorý nás potom porozdeľoval </a:t>
            </a:r>
            <a:r>
              <a:rPr lang="sk-SK" sz="1700" b="0" strike="noStrike" spc="-1" dirty="0" smtClean="0">
                <a:solidFill>
                  <a:srgbClr val="FFFFFF"/>
                </a:solidFill>
                <a:latin typeface="Century Gothic"/>
              </a:rPr>
              <a:t>do skupín.</a:t>
            </a:r>
            <a:endParaRPr lang="en-US" sz="17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sk-SK" sz="1700" b="0" strike="noStrike" spc="-1" dirty="0">
                <a:solidFill>
                  <a:srgbClr val="FFFFFF"/>
                </a:solidFill>
                <a:latin typeface="Century Gothic"/>
              </a:rPr>
              <a:t>U nás v skupine sme </a:t>
            </a:r>
            <a:r>
              <a:rPr lang="sk-SK" sz="1700" b="0" strike="noStrike" spc="-1" dirty="0" smtClean="0">
                <a:solidFill>
                  <a:srgbClr val="FFFFFF"/>
                </a:solidFill>
                <a:latin typeface="Century Gothic"/>
              </a:rPr>
              <a:t>rozoberali a skladali  </a:t>
            </a:r>
            <a:r>
              <a:rPr lang="sk-SK" sz="1700" spc="-1" dirty="0" smtClean="0">
                <a:solidFill>
                  <a:srgbClr val="FFFFFF"/>
                </a:solidFill>
                <a:latin typeface="Century Gothic"/>
              </a:rPr>
              <a:t>manuálnu </a:t>
            </a:r>
            <a:r>
              <a:rPr lang="sk-SK" sz="1700" b="0" strike="noStrike" spc="-1" dirty="0" smtClean="0">
                <a:solidFill>
                  <a:srgbClr val="FFFFFF"/>
                </a:solidFill>
                <a:latin typeface="Century Gothic"/>
              </a:rPr>
              <a:t>prevodovku </a:t>
            </a:r>
            <a:r>
              <a:rPr lang="sk-SK" sz="1700" b="0" strike="noStrike" spc="-1" dirty="0">
                <a:solidFill>
                  <a:srgbClr val="FFFFFF"/>
                </a:solidFill>
                <a:latin typeface="Century Gothic"/>
              </a:rPr>
              <a:t>s pomocou majstra, ktorý nám aj vysvetlil ako funguje.</a:t>
            </a:r>
            <a:endParaRPr lang="en-US" sz="17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190">
            <a:off x="3230529" y="3965329"/>
            <a:ext cx="3305908" cy="2479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133851" y="3666392"/>
            <a:ext cx="5906464" cy="2852072"/>
          </a:xfrm>
        </p:spPr>
        <p:txBody>
          <a:bodyPr/>
          <a:lstStyle/>
          <a:p>
            <a:pPr marL="0" indent="0">
              <a:buNone/>
            </a:pPr>
            <a:r>
              <a:rPr lang="sk-SK" sz="17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 praxi sme prišli na internát, kde sme si oddýchli a večer sme išli do filharmónie v Hradci Králové. Tam sme sedeli hneď na pódiu. Bol to super zážitok, ktorý len tak nezabudnem a dúfam že ešte do filharmónie pôjdem.</a:t>
            </a:r>
          </a:p>
          <a:p>
            <a:pPr marL="0" indent="0">
              <a:buNone/>
            </a:pPr>
            <a:endParaRPr lang="sk-SK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sz="17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k-SK" sz="17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 dňa – filharmónia </a:t>
            </a:r>
            <a:endParaRPr lang="sk-SK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277">
            <a:off x="2364881" y="1263930"/>
            <a:ext cx="2850545" cy="21379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026">
            <a:off x="6991562" y="165981"/>
            <a:ext cx="1571015" cy="30198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191">
            <a:off x="5963664" y="3767508"/>
            <a:ext cx="2916012" cy="21870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973">
            <a:off x="3903847" y="5354352"/>
            <a:ext cx="1794690" cy="134371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14409" y="237392"/>
            <a:ext cx="50498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200" spc="-1" dirty="0">
                <a:solidFill>
                  <a:srgbClr val="EBEBEB"/>
                </a:solidFill>
                <a:latin typeface="Century Gothic"/>
              </a:rPr>
              <a:t>10.11</a:t>
            </a:r>
            <a:r>
              <a:rPr lang="sk-SK" sz="4400" spc="-1" dirty="0">
                <a:solidFill>
                  <a:srgbClr val="EBEBEB"/>
                </a:solidFill>
                <a:latin typeface="Century Gothic"/>
              </a:rPr>
              <a:t> Štvrtok 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31724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11.11 Piatok </a:t>
            </a:r>
            <a:br>
              <a:rPr lang="sk-SK" dirty="0" smtClean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379138" y="2470636"/>
            <a:ext cx="4764862" cy="3894993"/>
          </a:xfrm>
        </p:spPr>
        <p:txBody>
          <a:bodyPr/>
          <a:lstStyle/>
          <a:p>
            <a:pPr marL="0" indent="0"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Piatok sme išli ráno na prax kde nás porozdeľovali do skupín. </a:t>
            </a:r>
            <a:r>
              <a:rPr lang="sk-S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R</a:t>
            </a: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obili sme veci od prevodovky až po geometriu.</a:t>
            </a:r>
          </a:p>
          <a:p>
            <a:pPr marL="0" indent="0">
              <a:buNone/>
            </a:pPr>
            <a:endParaRPr lang="sk-SK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Hneď po praxi sme išli na pevnosť </a:t>
            </a:r>
            <a:r>
              <a:rPr lang="sk-SK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Josefov</a:t>
            </a: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kde sme mali sprievodcu, ktorý nám povyprával históriu o tejto pevnosti. Boli sme sa tam pozrieť po celej pevnosti vrátane podzemných chodieb, kde sme si skúsili aj orientáciu v kompletnej tme.</a:t>
            </a:r>
          </a:p>
          <a:p>
            <a:pPr marL="0" indent="0">
              <a:buNone/>
            </a:pPr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 dňa- pevnosť </a:t>
            </a:r>
            <a:r>
              <a:rPr lang="sk-SK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Josefov</a:t>
            </a:r>
            <a:endParaRPr lang="sk-SK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   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65" y="4299439"/>
            <a:ext cx="1253285" cy="24090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4405">
            <a:off x="243143" y="3904882"/>
            <a:ext cx="2118946" cy="158921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510">
            <a:off x="2394475" y="1161387"/>
            <a:ext cx="1292841" cy="248512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8118">
            <a:off x="2086094" y="4427299"/>
            <a:ext cx="2197233" cy="16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12.11 </a:t>
            </a:r>
            <a:r>
              <a:rPr lang="sk-SK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Sobota</a:t>
            </a:r>
            <a:endParaRPr lang="sk-SK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3223025" y="1852920"/>
            <a:ext cx="5920975" cy="2766406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Skoro ráno sme išli autobusom na najvyšší vrch </a:t>
            </a:r>
            <a:r>
              <a:rPr lang="sk-SK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Snežka</a:t>
            </a: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kde sme sa všetci udýchali najmä cestou dolu. Výhľad zo </a:t>
            </a:r>
            <a:r>
              <a:rPr lang="sk-SK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Snežky</a:t>
            </a: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bol úžasný a určite by som sa tam niekedy chcel vrátiť.  </a:t>
            </a:r>
          </a:p>
          <a:p>
            <a:pPr marL="0" indent="0">
              <a:buNone/>
            </a:pPr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67611" y="4232464"/>
            <a:ext cx="40180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 </a:t>
            </a:r>
            <a:r>
              <a:rPr lang="sk-SK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Snežke</a:t>
            </a:r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sme mali pár hodín zaslúženého oddychu a najmä spánku, ktorý bol potrebný, lebo sme večer išli na koncert, ktorí sme si všetci užili.</a:t>
            </a:r>
          </a:p>
          <a:p>
            <a:endParaRPr lang="sk-SK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 dňa: výstup na </a:t>
            </a:r>
            <a:r>
              <a:rPr lang="sk-SK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Snežku</a:t>
            </a:r>
            <a:endParaRPr lang="sk-S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0733">
            <a:off x="180274" y="1850664"/>
            <a:ext cx="1459523" cy="10946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8572">
            <a:off x="1270432" y="1868161"/>
            <a:ext cx="1679236" cy="12594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3816">
            <a:off x="6791956" y="4655348"/>
            <a:ext cx="2280139" cy="17101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0" y="16112"/>
            <a:ext cx="1969477" cy="14771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535">
            <a:off x="1120352" y="2891884"/>
            <a:ext cx="713264" cy="137105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259">
            <a:off x="4111631" y="4751869"/>
            <a:ext cx="2609003" cy="19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744</TotalTime>
  <Words>993</Words>
  <Application>Microsoft Office PowerPoint</Application>
  <PresentationFormat>Předvádění na obrazovce (4:3)</PresentationFormat>
  <Paragraphs>95</Paragraphs>
  <Slides>16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6" baseType="lpstr">
      <vt:lpstr>Arial</vt:lpstr>
      <vt:lpstr>Century Gothic</vt:lpstr>
      <vt:lpstr>DejaVu Sans</vt:lpstr>
      <vt:lpstr>Symbol</vt:lpstr>
      <vt:lpstr>Times New Roman</vt:lpstr>
      <vt:lpstr>Wingdings</vt:lpstr>
      <vt:lpstr>Wingdings 3</vt:lpstr>
      <vt:lpstr>Ion</vt:lpstr>
      <vt:lpstr>Ion</vt:lpstr>
      <vt:lpstr>Dokument aplikace Microsoft Word</vt:lpstr>
      <vt:lpstr>KA122 - Mobilita učiacich sa a zamestnancov v OVP Projekt:  Odbornosť a zručnosť   Prijímateľ projektu: Stredná odborná škola dopravná,                                 Rosinská 3126/2     010 08 Žilina Miesto pobytu:     Střední odborná škola a Střední odborné                                  učiliště, Hradec Králové, Vocelova 1338,                                   Hradec Králové, Česká republika Dátum pobytu:     07.11.-18.11.2022</vt:lpstr>
      <vt:lpstr>7.11. Pondelok</vt:lpstr>
      <vt:lpstr>8.11 Utorok </vt:lpstr>
      <vt:lpstr>9.11 Streda </vt:lpstr>
      <vt:lpstr>9.11 Streda </vt:lpstr>
      <vt:lpstr>10.11 Štvrtok </vt:lpstr>
      <vt:lpstr>Prezentace aplikace PowerPoint</vt:lpstr>
      <vt:lpstr>11.11 Piatok  </vt:lpstr>
      <vt:lpstr>12.11 Sobota</vt:lpstr>
      <vt:lpstr>13.11 Nedeľa</vt:lpstr>
      <vt:lpstr>14.11 Pondelok</vt:lpstr>
      <vt:lpstr>15.11 Utorok</vt:lpstr>
      <vt:lpstr>16.11 Streda</vt:lpstr>
      <vt:lpstr>17.11 Štvrtok  </vt:lpstr>
      <vt:lpstr>18.11 Piatok </vt:lpstr>
      <vt:lpstr>Záverečné 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subject/>
  <dc:creator>ProBook</dc:creator>
  <dc:description/>
  <cp:lastModifiedBy>lektor</cp:lastModifiedBy>
  <cp:revision>81</cp:revision>
  <dcterms:created xsi:type="dcterms:W3CDTF">2021-11-16T15:09:50Z</dcterms:created>
  <dcterms:modified xsi:type="dcterms:W3CDTF">2022-11-19T08:00:56Z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7</vt:i4>
  </property>
</Properties>
</file>