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57" r:id="rId4"/>
    <p:sldId id="270" r:id="rId5"/>
    <p:sldId id="292" r:id="rId6"/>
    <p:sldId id="288" r:id="rId7"/>
    <p:sldId id="289" r:id="rId8"/>
    <p:sldId id="290" r:id="rId9"/>
    <p:sldId id="291" r:id="rId10"/>
    <p:sldId id="293" r:id="rId11"/>
    <p:sldId id="286" r:id="rId12"/>
    <p:sldId id="294" r:id="rId13"/>
    <p:sldId id="296" r:id="rId14"/>
    <p:sldId id="297" r:id="rId15"/>
    <p:sldId id="298" r:id="rId16"/>
    <p:sldId id="299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0FA43-5B5F-49A7-8B4A-D940688A3A32}" type="datetimeFigureOut">
              <a:rPr lang="sk-SK" smtClean="0"/>
              <a:t>23. 11. 2022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98D41-9D66-4B24-8D7F-84B7B1B46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4648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98D41-9D66-4B24-8D7F-84B7B1B46A54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5026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98D41-9D66-4B24-8D7F-84B7B1B46A54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612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23. 11. 2022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48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23. 11. 2022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00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23. 11. 2022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480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23. 11. 2022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557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23. 11. 2022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775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23. 11. 2022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791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23. 11. 2022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019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23. 11. 2022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479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23. 11. 2022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529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23. 11. 2022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691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23. 11. 2022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996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597FB-F969-4C2F-81DB-2B908FE5E8AA}" type="datetimeFigureOut">
              <a:rPr lang="sk-SK" smtClean="0"/>
              <a:t>23. 11. 2022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023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fi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0189" y="1124744"/>
            <a:ext cx="7988011" cy="3600399"/>
          </a:xfrm>
        </p:spPr>
        <p:txBody>
          <a:bodyPr>
            <a:normAutofit/>
          </a:bodyPr>
          <a:lstStyle/>
          <a:p>
            <a:pPr algn="l">
              <a:tabLst>
                <a:tab pos="2068513" algn="l"/>
              </a:tabLst>
            </a:pPr>
            <a:r>
              <a:rPr lang="sk-SK" sz="2000" b="1" dirty="0"/>
              <a:t>KA102 - Mobilita učiacich sa a zamestnancov v OVP</a:t>
            </a:r>
            <a:br>
              <a:rPr lang="sk-SK" sz="2000" dirty="0"/>
            </a:br>
            <a:r>
              <a:rPr lang="sk-SK" sz="2000" b="1" dirty="0"/>
              <a:t>Projekt: </a:t>
            </a:r>
            <a:r>
              <a:rPr lang="sk-SK" sz="2000" b="1" spc="-1" dirty="0">
                <a:latin typeface="Calibri" panose="020F0502020204030204" pitchFamily="34" charset="0"/>
                <a:cs typeface="Calibri" panose="020F0502020204030204" pitchFamily="34" charset="0"/>
              </a:rPr>
              <a:t>Odbornosť a zručnosť</a:t>
            </a:r>
            <a:br>
              <a:rPr lang="sk-SK" sz="2000" b="1" dirty="0"/>
            </a:br>
            <a:br>
              <a:rPr lang="sk-SK" sz="2000" b="1" dirty="0"/>
            </a:br>
            <a:br>
              <a:rPr lang="sk-SK" sz="2000" dirty="0"/>
            </a:br>
            <a:r>
              <a:rPr lang="sk-SK" sz="2000" dirty="0"/>
              <a:t>Prijímateľ projektu: </a:t>
            </a:r>
            <a:r>
              <a:rPr lang="sk-SK" sz="2000" b="1" dirty="0"/>
              <a:t>Stredná odborná škola dopravná</a:t>
            </a:r>
            <a:br>
              <a:rPr lang="sk-SK" sz="2000" b="1" dirty="0"/>
            </a:br>
            <a:r>
              <a:rPr lang="sk-SK" sz="2000" b="1" dirty="0"/>
              <a:t>	</a:t>
            </a:r>
            <a:r>
              <a:rPr lang="sk-SK" sz="2000" b="1" spc="-1" dirty="0">
                <a:latin typeface="Calibri" panose="020F0502020204030204" pitchFamily="34" charset="0"/>
                <a:cs typeface="Calibri" panose="020F0502020204030204" pitchFamily="34" charset="0"/>
              </a:rPr>
              <a:t>Rosinská 3126/2</a:t>
            </a:r>
            <a:br>
              <a:rPr lang="sk-SK" sz="2000" b="1" spc="-1" dirty="0">
                <a:latin typeface="Century Gothic"/>
              </a:rPr>
            </a:br>
            <a:r>
              <a:rPr lang="sk-SK" sz="2000" b="1" spc="-1" dirty="0">
                <a:latin typeface="Century Gothic"/>
              </a:rPr>
              <a:t>                             </a:t>
            </a:r>
            <a:r>
              <a:rPr lang="sk-SK" sz="2000" b="1" spc="-1" dirty="0">
                <a:latin typeface="Calibri" panose="020F0502020204030204" pitchFamily="34" charset="0"/>
                <a:cs typeface="Calibri" panose="020F0502020204030204" pitchFamily="34" charset="0"/>
              </a:rPr>
              <a:t>010 08 Žilina</a:t>
            </a:r>
            <a:br>
              <a:rPr lang="sk-SK" sz="2000" b="1" dirty="0"/>
            </a:br>
            <a:r>
              <a:rPr lang="sk-SK" sz="2000" dirty="0"/>
              <a:t>Miesto pobytu: 	</a:t>
            </a:r>
            <a:r>
              <a:rPr lang="en-US" sz="2000" b="1" dirty="0" err="1"/>
              <a:t>Střední</a:t>
            </a:r>
            <a:r>
              <a:rPr lang="en-US" sz="2000" b="1" dirty="0"/>
              <a:t> odborná škola a </a:t>
            </a:r>
            <a:r>
              <a:rPr lang="en-US" sz="2000" b="1" dirty="0" err="1"/>
              <a:t>Střední</a:t>
            </a:r>
            <a:r>
              <a:rPr lang="en-US" sz="2000" b="1" dirty="0"/>
              <a:t> </a:t>
            </a:r>
            <a:r>
              <a:rPr lang="en-US" sz="2000" b="1" dirty="0" err="1"/>
              <a:t>odborné</a:t>
            </a:r>
            <a:r>
              <a:rPr lang="en-US" sz="2000" b="1" dirty="0"/>
              <a:t> </a:t>
            </a:r>
            <a:r>
              <a:rPr lang="en-US" sz="2000" b="1" dirty="0" err="1"/>
              <a:t>učiliště</a:t>
            </a:r>
            <a:r>
              <a:rPr lang="en-US" sz="2000" b="1" dirty="0"/>
              <a:t>, </a:t>
            </a:r>
            <a:r>
              <a:rPr lang="sk-SK" sz="2000" b="1" dirty="0"/>
              <a:t>	</a:t>
            </a:r>
            <a:r>
              <a:rPr lang="en-US" sz="2000" b="1" dirty="0"/>
              <a:t>Hradec </a:t>
            </a:r>
            <a:r>
              <a:rPr lang="en-US" sz="2000" b="1" dirty="0" err="1"/>
              <a:t>Králové</a:t>
            </a:r>
            <a:r>
              <a:rPr lang="en-US" sz="2000" b="1" dirty="0"/>
              <a:t>, </a:t>
            </a:r>
            <a:r>
              <a:rPr lang="en-US" sz="2000" b="1" dirty="0" err="1"/>
              <a:t>Vocelova</a:t>
            </a:r>
            <a:r>
              <a:rPr lang="en-US" sz="2000" b="1" dirty="0"/>
              <a:t> 1338, Hradec </a:t>
            </a:r>
            <a:r>
              <a:rPr lang="en-US" sz="2000" b="1" dirty="0" err="1"/>
              <a:t>Králové</a:t>
            </a:r>
            <a:r>
              <a:rPr lang="en-US" sz="2000" b="1" dirty="0"/>
              <a:t>,  </a:t>
            </a:r>
            <a:r>
              <a:rPr lang="sk-SK" sz="2000" b="1" dirty="0"/>
              <a:t>	</a:t>
            </a:r>
            <a:r>
              <a:rPr lang="en-US" sz="2000" b="1" dirty="0" err="1"/>
              <a:t>Česká</a:t>
            </a:r>
            <a:r>
              <a:rPr lang="en-US" sz="2000" b="1" dirty="0"/>
              <a:t> </a:t>
            </a:r>
            <a:r>
              <a:rPr lang="en-US" sz="2000" b="1" dirty="0" err="1"/>
              <a:t>republika</a:t>
            </a:r>
            <a:br>
              <a:rPr lang="sk-SK" sz="2000" dirty="0"/>
            </a:br>
            <a:r>
              <a:rPr lang="sk-SK" sz="2000" dirty="0"/>
              <a:t>Dátum pobytu</a:t>
            </a:r>
            <a:r>
              <a:rPr lang="sk-SK" sz="2000" b="1" dirty="0"/>
              <a:t>: 	07.11.-18.11.2022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9478" y="4725144"/>
            <a:ext cx="7776864" cy="1584176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  <a:p>
            <a:endParaRPr lang="sk-SK" dirty="0"/>
          </a:p>
          <a:p>
            <a:pPr algn="l"/>
            <a:r>
              <a:rPr lang="sk-SK" sz="9600" b="1" dirty="0">
                <a:solidFill>
                  <a:srgbClr val="FF0000"/>
                </a:solidFill>
              </a:rPr>
              <a:t>Účastník: Ing. Jozef Nociar</a:t>
            </a:r>
          </a:p>
          <a:p>
            <a:pPr algn="l"/>
            <a:endParaRPr lang="sk-SK" sz="7400" b="1" dirty="0">
              <a:solidFill>
                <a:srgbClr val="FF0000"/>
              </a:solidFill>
            </a:endParaRPr>
          </a:p>
          <a:p>
            <a:pPr algn="l"/>
            <a:endParaRPr lang="sk-SK" sz="7400" b="1" dirty="0">
              <a:solidFill>
                <a:srgbClr val="FF0000"/>
              </a:solidFill>
            </a:endParaRPr>
          </a:p>
          <a:p>
            <a:pPr algn="l"/>
            <a:r>
              <a:rPr lang="fr-FR" sz="4800" b="1" dirty="0">
                <a:solidFill>
                  <a:schemeClr val="tx1"/>
                </a:solidFill>
              </a:rPr>
              <a:t>Za obsah zodpovedá autor a Európska komisia ani národná agentúra nenesú zodpovednosť za použitie týchto informácií</a:t>
            </a:r>
            <a:endParaRPr lang="sk-SK" sz="4800" b="1" dirty="0">
              <a:solidFill>
                <a:schemeClr val="tx1"/>
              </a:solidFill>
            </a:endParaRPr>
          </a:p>
          <a:p>
            <a:r>
              <a:rPr lang="sk-SK" dirty="0"/>
              <a:t> </a:t>
            </a:r>
          </a:p>
          <a:p>
            <a:pPr algn="l"/>
            <a:endParaRPr lang="sk-SK" dirty="0"/>
          </a:p>
        </p:txBody>
      </p:sp>
      <p:pic>
        <p:nvPicPr>
          <p:cNvPr id="1026" name="Obrázo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986"/>
            <a:ext cx="19669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535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35CB77-ABF3-4A7E-B6EE-B593A4141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5092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sk-SK" sz="2800" dirty="0"/>
              <a:t>Streda 16.11.2022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1711102-FFD7-4972-A667-3E264BD95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552291"/>
            <a:ext cx="8856984" cy="6031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/>
              <a:t>Tento deň sme mali na pláne prehliadku leteckého múzea Jána </a:t>
            </a:r>
            <a:r>
              <a:rPr lang="sk-SK" sz="2000" dirty="0" err="1"/>
              <a:t>Kašpara</a:t>
            </a:r>
            <a:r>
              <a:rPr lang="sk-SK" sz="2000" dirty="0"/>
              <a:t> v Pardubiciach. Dozvedeli sme sa mnoho, pre nás nových  a zaujímavých informácií zo začiatkov lietania v Československu.</a:t>
            </a:r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65BDC8C-9A17-478C-A87A-7A2CD199B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2" y="1749692"/>
            <a:ext cx="3527734" cy="470364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CD81978-0EDF-4246-A6AD-AB6BA21245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94" y="274638"/>
            <a:ext cx="3299538" cy="4399384"/>
          </a:xfrm>
          <a:prstGeom prst="rect">
            <a:avLst/>
          </a:prstGeom>
          <a:effectLst>
            <a:softEdge rad="914400"/>
          </a:effec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6DC9F47A-FD2D-41BB-AB56-0EB867BF01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62" y="1029856"/>
            <a:ext cx="2495230" cy="3326973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12" name="Obrázek 5">
            <a:extLst>
              <a:ext uri="{FF2B5EF4-FFF2-40B4-BE49-F238E27FC236}">
                <a16:creationId xmlns:a16="http://schemas.microsoft.com/office/drawing/2014/main" id="{3F55C1BB-03A6-400E-974F-C1D2F08850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91464"/>
            <a:ext cx="2424898" cy="323208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1381845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7979E8-A21B-4708-885F-C80EFAE9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86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sk-SK" sz="3200" dirty="0"/>
              <a:t>Štvrtok 17.11.2022  - štátny sviatok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48B9543-0C48-4421-BBAC-09B3ADB8C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532" y="635936"/>
            <a:ext cx="8411947" cy="5947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/>
              <a:t>Návšteva Prahy – technické múzeum</a:t>
            </a:r>
          </a:p>
          <a:p>
            <a:pPr marL="0" indent="0">
              <a:buNone/>
            </a:pPr>
            <a:r>
              <a:rPr lang="sk-SK" sz="2000" dirty="0"/>
              <a:t>Sekcia hutníctva, strojárstva a dopravy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414AED8-18D2-4055-AEBB-D6F20C6034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2" y="630602"/>
            <a:ext cx="2240479" cy="320933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47F53CEF-494B-4731-A85D-F6FA8B1B9F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916" y="1390651"/>
            <a:ext cx="3264363" cy="2448272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F66A4841-06E9-4D55-8165-E874A5E3AB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4017080"/>
            <a:ext cx="3561271" cy="2670953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5F34DB26-4209-4E21-B251-DBC73715FA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382017"/>
            <a:ext cx="1821077" cy="2428103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F2B2D428-9E4A-4835-AF02-692342C65B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58" y="4017486"/>
            <a:ext cx="4186043" cy="264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14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916D96-5B14-4754-BD9A-7C9CF9F19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7451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sk-SK" sz="2400" dirty="0"/>
              <a:t>Štvrtok 17.11.2022  - štátny sviatok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1CE2EB8-A9CE-42BD-9B77-BAE473B2D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43" y="585658"/>
            <a:ext cx="8363272" cy="6004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/>
              <a:t>divadlo Broadway – muzikál Okno </a:t>
            </a:r>
            <a:r>
              <a:rPr lang="sk-SK" sz="2400" dirty="0" err="1"/>
              <a:t>mé</a:t>
            </a:r>
            <a:r>
              <a:rPr lang="sk-SK" sz="2400" dirty="0"/>
              <a:t> lásky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02D7DA7-9269-4953-9BCF-455D5F2148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8" y="1102432"/>
            <a:ext cx="3489852" cy="465313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B59D6453-5412-4FC0-A7DB-35031F5D8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78464"/>
            <a:ext cx="2877048" cy="5082784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CB216515-0682-4763-87A3-B57B09F59C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82" y="975913"/>
            <a:ext cx="2949056" cy="5209999"/>
          </a:xfrm>
          <a:prstGeom prst="rect">
            <a:avLst/>
          </a:prstGeom>
          <a:effectLst>
            <a:softEdge rad="330200"/>
          </a:effectLst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F6A60788-F6EF-4D6D-9A36-199AD8C87630}"/>
              </a:ext>
            </a:extLst>
          </p:cNvPr>
          <p:cNvSpPr/>
          <p:nvPr/>
        </p:nvSpPr>
        <p:spPr>
          <a:xfrm>
            <a:off x="899199" y="5934670"/>
            <a:ext cx="7345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Najkrajší moment ... Top </a:t>
            </a:r>
          </a:p>
        </p:txBody>
      </p:sp>
    </p:spTree>
    <p:extLst>
      <p:ext uri="{BB962C8B-B14F-4D97-AF65-F5344CB8AC3E}">
        <p14:creationId xmlns:p14="http://schemas.microsoft.com/office/powerpoint/2010/main" val="2147029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FE5D2F-72CE-47A3-8726-BFA32D27C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382"/>
            <a:ext cx="8229600" cy="292730"/>
          </a:xfrm>
        </p:spPr>
        <p:txBody>
          <a:bodyPr>
            <a:noAutofit/>
          </a:bodyPr>
          <a:lstStyle/>
          <a:p>
            <a:r>
              <a:rPr lang="sk-SK" sz="2400" dirty="0"/>
              <a:t>Piatok 18.11.2022 </a:t>
            </a:r>
          </a:p>
        </p:txBody>
      </p:sp>
      <p:pic>
        <p:nvPicPr>
          <p:cNvPr id="3074" name="Picture 2" descr="Expozice Muzea českého karosářství">
            <a:extLst>
              <a:ext uri="{FF2B5EF4-FFF2-40B4-BE49-F238E27FC236}">
                <a16:creationId xmlns:a16="http://schemas.microsoft.com/office/drawing/2014/main" id="{90688AC4-A24B-49BF-8568-5BCD47738F4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84" y="1216301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UZEUM ČESKÉHO KAROSÁŘSTVÍ - 3dmamablog">
            <a:extLst>
              <a:ext uri="{FF2B5EF4-FFF2-40B4-BE49-F238E27FC236}">
                <a16:creationId xmlns:a16="http://schemas.microsoft.com/office/drawing/2014/main" id="{A74AC8DF-F848-43DA-83E4-00BF80FD98D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78" y="1216300"/>
            <a:ext cx="4108522" cy="336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xpozice | muzeumkarosarstvi.cz">
            <a:extLst>
              <a:ext uri="{FF2B5EF4-FFF2-40B4-BE49-F238E27FC236}">
                <a16:creationId xmlns:a16="http://schemas.microsoft.com/office/drawing/2014/main" id="{49B99A57-1644-47A8-9754-B8E73C9A5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4009762"/>
            <a:ext cx="3989784" cy="265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FC14511D-4A87-4C19-A9A6-6663F5DA0405}"/>
              </a:ext>
            </a:extLst>
          </p:cNvPr>
          <p:cNvSpPr txBox="1"/>
          <p:nvPr/>
        </p:nvSpPr>
        <p:spPr>
          <a:xfrm>
            <a:off x="4472299" y="4824909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Veľmi zaujímavý výklad riaditeľa múzea o   histórii firmy.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Pozoruhodné priestory múzea (bývalé väzenie).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Vzácne exponáty.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344FD794-89B0-4E22-B78E-B187054D663F}"/>
              </a:ext>
            </a:extLst>
          </p:cNvPr>
          <p:cNvSpPr txBox="1"/>
          <p:nvPr/>
        </p:nvSpPr>
        <p:spPr>
          <a:xfrm>
            <a:off x="457200" y="555763"/>
            <a:ext cx="814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Karosárske múzeum firmy </a:t>
            </a:r>
            <a:r>
              <a:rPr lang="sk-SK" dirty="0" err="1"/>
              <a:t>Sodomka</a:t>
            </a:r>
            <a:r>
              <a:rPr lang="sk-SK" dirty="0"/>
              <a:t> vo Vysokom Mýte:</a:t>
            </a:r>
          </a:p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5307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FC8A3-B1AD-4921-86D7-5E92478E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sk-SK" sz="2400" dirty="0"/>
              <a:t>Piatok 18.11.2022 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9AB59FFA-E2D8-4090-AA91-653FC55F1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2" y="1110942"/>
            <a:ext cx="5774115" cy="2937806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1766BDE1-587C-4524-A52C-D235EE561FC0}"/>
              </a:ext>
            </a:extLst>
          </p:cNvPr>
          <p:cNvSpPr txBox="1"/>
          <p:nvPr/>
        </p:nvSpPr>
        <p:spPr>
          <a:xfrm>
            <a:off x="494522" y="62068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Múzeum Dr. Emila Holuba - Holice</a:t>
            </a:r>
          </a:p>
        </p:txBody>
      </p:sp>
      <p:pic>
        <p:nvPicPr>
          <p:cNvPr id="4098" name="Picture 2" descr="David Vávra proměnil muzeum Emila Holuba v interaktivní cestu Afrikou |  iROZHLAS - spolehlivé zprávy">
            <a:extLst>
              <a:ext uri="{FF2B5EF4-FFF2-40B4-BE49-F238E27FC236}">
                <a16:creationId xmlns:a16="http://schemas.microsoft.com/office/drawing/2014/main" id="{310BA227-FED6-414E-8E5D-7959ACF2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" y="4221088"/>
            <a:ext cx="4392488" cy="247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rické Muzeum Dr. Emila Holuba">
            <a:extLst>
              <a:ext uri="{FF2B5EF4-FFF2-40B4-BE49-F238E27FC236}">
                <a16:creationId xmlns:a16="http://schemas.microsoft.com/office/drawing/2014/main" id="{72EBD6DF-B47C-41B9-ACC5-A478A0D5B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884" y="4195379"/>
            <a:ext cx="4212515" cy="249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15226702-F90D-4218-9183-D2A59914DBAB}"/>
              </a:ext>
            </a:extLst>
          </p:cNvPr>
          <p:cNvSpPr txBox="1"/>
          <p:nvPr/>
        </p:nvSpPr>
        <p:spPr>
          <a:xfrm>
            <a:off x="6084168" y="620688"/>
            <a:ext cx="28572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Dr. Emil Holub – slávny cestovateľ -  miestny rodák.</a:t>
            </a:r>
          </a:p>
          <a:p>
            <a:r>
              <a:rPr lang="sk-SK" dirty="0"/>
              <a:t>Bohatá zbierka  exponátov dovezených z Afriky.</a:t>
            </a:r>
          </a:p>
          <a:p>
            <a:r>
              <a:rPr lang="sk-SK" dirty="0"/>
              <a:t>Vzácny africký lev a mnoho ďalších exotických zvierat. </a:t>
            </a:r>
          </a:p>
          <a:p>
            <a:endParaRPr lang="sk-SK" dirty="0"/>
          </a:p>
        </p:txBody>
      </p:sp>
      <p:pic>
        <p:nvPicPr>
          <p:cNvPr id="4104" name="Picture 8" descr="Fotogaléria • Africké muzeum Dr. Emila Holuba (Múzeum) • Mapy.cz">
            <a:extLst>
              <a:ext uri="{FF2B5EF4-FFF2-40B4-BE49-F238E27FC236}">
                <a16:creationId xmlns:a16="http://schemas.microsoft.com/office/drawing/2014/main" id="{444544E7-B343-4BBE-A661-65B0D6C80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114" y="2454653"/>
            <a:ext cx="2964285" cy="1667410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514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8555EF-AE11-471C-9B53-89B54D32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306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sk-SK" sz="2400" dirty="0"/>
              <a:t>Piatok 18.11.2022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BA5C44F-5F54-48E3-8DA5-CC6F030A3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066" y="332656"/>
            <a:ext cx="8620422" cy="6250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/>
              <a:t>      Extraligový hokejový zápas: 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364F6234-22BF-4771-A19F-49F171BE0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22" y="764704"/>
            <a:ext cx="4507600" cy="6010133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8ACC59EA-C449-428B-8BE9-CAE93DF40E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22" y="764704"/>
            <a:ext cx="1884332" cy="2512443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C3A5AFF1-3F5A-4759-9F41-D821486BC5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3" y="757199"/>
            <a:ext cx="4187958" cy="3140968"/>
          </a:xfrm>
          <a:prstGeom prst="rect">
            <a:avLst/>
          </a:prstGeom>
        </p:spPr>
      </p:pic>
      <p:pic>
        <p:nvPicPr>
          <p:cNvPr id="5124" name="Picture 4" descr="foto">
            <a:extLst>
              <a:ext uri="{FF2B5EF4-FFF2-40B4-BE49-F238E27FC236}">
                <a16:creationId xmlns:a16="http://schemas.microsoft.com/office/drawing/2014/main" id="{714251CC-3BB6-4458-9F58-C5F63F2A8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3" y="3949791"/>
            <a:ext cx="4238696" cy="282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212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6A79A3-8C47-480F-A662-76B53111C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sk-SK" sz="2400" dirty="0"/>
              <a:t>Záverečné zhrnutie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823069D-BC75-4636-A387-4B5F5D79F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507288" cy="58906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400" b="1" dirty="0"/>
              <a:t>Čo ma najviac zaujalo a obohatilo:</a:t>
            </a:r>
          </a:p>
          <a:p>
            <a:r>
              <a:rPr lang="sk-SK" sz="2200" dirty="0"/>
              <a:t>Možnosť vidieť iné metódy vyučovacieho procesu – názorné formy výkladu.</a:t>
            </a:r>
          </a:p>
          <a:p>
            <a:r>
              <a:rPr lang="sk-SK" sz="2200" dirty="0"/>
              <a:t>Vybavenie autodielní – oboznámenie sa s inou diagnostikou akú má naša škola.</a:t>
            </a:r>
          </a:p>
          <a:p>
            <a:r>
              <a:rPr lang="sk-SK" sz="2200" dirty="0"/>
              <a:t>Spolupráca medzi firmami a školou.</a:t>
            </a:r>
          </a:p>
          <a:p>
            <a:r>
              <a:rPr lang="sk-SK" sz="2200" dirty="0"/>
              <a:t>Exkurzia v dopravnom podniku Hradec Králové – oboznámenie sa s plánovanou údržbou vozového parku.</a:t>
            </a:r>
          </a:p>
          <a:p>
            <a:r>
              <a:rPr lang="sk-SK" sz="2200" dirty="0"/>
              <a:t>Predvedenie nového </a:t>
            </a:r>
            <a:r>
              <a:rPr lang="sk-SK" sz="2200" dirty="0" err="1"/>
              <a:t>Elektrobusu</a:t>
            </a:r>
            <a:r>
              <a:rPr lang="sk-SK" sz="2200" dirty="0"/>
              <a:t> od firmy ISUZU.</a:t>
            </a:r>
          </a:p>
          <a:p>
            <a:r>
              <a:rPr lang="sk-SK" sz="2200" dirty="0"/>
              <a:t>Nasmerovanie vzdelávania viac na </a:t>
            </a:r>
            <a:r>
              <a:rPr lang="sk-SK" sz="2200" dirty="0" err="1"/>
              <a:t>elektromobilitu</a:t>
            </a:r>
            <a:r>
              <a:rPr lang="sk-SK" sz="2200" dirty="0"/>
              <a:t>, nákladné vozidlá, prípojné vozidlá, autobusy.</a:t>
            </a:r>
          </a:p>
          <a:p>
            <a:r>
              <a:rPr lang="sk-SK" sz="2200" dirty="0"/>
              <a:t>Nadviazanie kontaktov pre vzájomnú výmenu skúseností na posilnenie spolupráce s partnerskou inštitúciou. </a:t>
            </a:r>
          </a:p>
          <a:p>
            <a:r>
              <a:rPr lang="it-IT" sz="2200" dirty="0"/>
              <a:t>Nové skúsenosti a vedomosti v oblasti automobilizmu</a:t>
            </a:r>
            <a:r>
              <a:rPr lang="sk-SK" sz="2200" dirty="0"/>
              <a:t> – </a:t>
            </a:r>
            <a:r>
              <a:rPr lang="sk-SK" sz="2200" dirty="0" err="1"/>
              <a:t>haldex</a:t>
            </a:r>
            <a:r>
              <a:rPr lang="sk-SK" sz="2200" dirty="0"/>
              <a:t> spojka.</a:t>
            </a:r>
          </a:p>
          <a:p>
            <a:r>
              <a:rPr lang="sk-SK" sz="2200" dirty="0"/>
              <a:t>Jazda na trenažéroch motocykla a nákladného vozidla.</a:t>
            </a:r>
          </a:p>
          <a:p>
            <a:r>
              <a:rPr lang="sk-SK" sz="2200" dirty="0"/>
              <a:t>Zásady a spôsoby ekologickej likvidácie prevádzkových tekutín a  materiálov</a:t>
            </a:r>
          </a:p>
          <a:p>
            <a:pPr marL="0" indent="0">
              <a:buNone/>
            </a:pPr>
            <a:r>
              <a:rPr lang="sk-SK" sz="2200" dirty="0"/>
              <a:t>      používaných v autoopravárenstve (dopravný podnik Hradec Králové).</a:t>
            </a:r>
          </a:p>
          <a:p>
            <a:r>
              <a:rPr lang="sk-SK" sz="2200" dirty="0"/>
              <a:t>Interaktívny program na vytvorenie karosérie – múzeum Vysoké Mýto.</a:t>
            </a:r>
          </a:p>
          <a:p>
            <a:r>
              <a:rPr lang="sk-SK" sz="2200" dirty="0"/>
              <a:t>Správanie a aktívny </a:t>
            </a:r>
            <a:r>
              <a:rPr lang="sk-SK" sz="2200"/>
              <a:t>prístup našich žiakov.</a:t>
            </a:r>
            <a:endParaRPr lang="sk-SK" sz="2200" dirty="0"/>
          </a:p>
          <a:p>
            <a:pPr marL="0" indent="0">
              <a:buNone/>
            </a:pPr>
            <a:r>
              <a:rPr lang="sk-SK" sz="2200" dirty="0"/>
              <a:t>  </a:t>
            </a:r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83442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E0F1C-77E0-45C3-80B6-0245CDD38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006" y="1448093"/>
            <a:ext cx="7322344" cy="4041879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Prijímajúca organizácia: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/>
              <a:t>STREDNÍ ODBORNÁ ŠKOLA A STREDNÍ ODBORNÍ UČILIŠTE, HRADEC KRÁLOVÉ, VOCELOVA 1338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Moja mobilita: 13.11-19.11.2022</a:t>
            </a:r>
          </a:p>
        </p:txBody>
      </p:sp>
      <p:pic>
        <p:nvPicPr>
          <p:cNvPr id="4" name="Obrázok 1">
            <a:extLst>
              <a:ext uri="{FF2B5EF4-FFF2-40B4-BE49-F238E27FC236}">
                <a16:creationId xmlns:a16="http://schemas.microsoft.com/office/drawing/2014/main" id="{67978F71-E8CC-434D-B654-64A1DBEBA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986"/>
            <a:ext cx="19669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268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125444F-F18E-4C24-82DF-755AF0DD5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66" y="1412776"/>
            <a:ext cx="7886700" cy="67270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sk-SK" dirty="0"/>
              <a:t>V dňoch 13.11 - 19.11. 2022 som sa zúčastnil mobility v rámci programu Erasmus+ v SOŠ a SOU Vocelova 1338, Hradec Králové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E1391A6B-3AC4-49E8-A4C9-8021A04CEB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541460"/>
              </p:ext>
            </p:extLst>
          </p:nvPr>
        </p:nvGraphicFramePr>
        <p:xfrm>
          <a:off x="323528" y="620688"/>
          <a:ext cx="4319588" cy="672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3" imgW="5759285" imgH="896748" progId="Word.Document.12">
                  <p:embed/>
                </p:oleObj>
              </mc:Choice>
              <mc:Fallback>
                <p:oleObj name="Document" r:id="rId3" imgW="5759285" imgH="896748" progId="Word.Document.12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E1391A6B-3AC4-49E8-A4C9-8021A04CEB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620688"/>
                        <a:ext cx="4319588" cy="672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ázok 3">
            <a:extLst>
              <a:ext uri="{FF2B5EF4-FFF2-40B4-BE49-F238E27FC236}">
                <a16:creationId xmlns:a16="http://schemas.microsoft.com/office/drawing/2014/main" id="{25A61FED-373D-4C43-AC36-4169919316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90" y="2420888"/>
            <a:ext cx="5653220" cy="3761960"/>
          </a:xfrm>
          <a:prstGeom prst="rect">
            <a:avLst/>
          </a:prstGeom>
          <a:effectLst>
            <a:softEdge rad="533400"/>
          </a:effectLst>
        </p:spPr>
      </p:pic>
    </p:spTree>
    <p:extLst>
      <p:ext uri="{BB962C8B-B14F-4D97-AF65-F5344CB8AC3E}">
        <p14:creationId xmlns:p14="http://schemas.microsoft.com/office/powerpoint/2010/main" val="337429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88B877-6FA2-48B3-8F62-573098AA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0464"/>
          </a:xfrm>
        </p:spPr>
        <p:txBody>
          <a:bodyPr>
            <a:normAutofit/>
          </a:bodyPr>
          <a:lstStyle/>
          <a:p>
            <a:r>
              <a:rPr lang="sk-SK" sz="2400" dirty="0"/>
              <a:t>Pondelok 14.11.2022 doobeda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011B8E8-9291-4D25-8C91-9CC0BAF64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20" y="1266935"/>
            <a:ext cx="8353180" cy="4859229"/>
          </a:xfrm>
        </p:spPr>
        <p:txBody>
          <a:bodyPr/>
          <a:lstStyle/>
          <a:p>
            <a:pPr marL="0" indent="0">
              <a:buNone/>
            </a:pPr>
            <a:r>
              <a:rPr lang="sk-SK" sz="2000" dirty="0"/>
              <a:t>Vyskúšanie zručnosti  na trenažéroch:</a:t>
            </a:r>
          </a:p>
          <a:p>
            <a:r>
              <a:rPr lang="sk-SK" sz="2000" dirty="0"/>
              <a:t>Zvárania</a:t>
            </a:r>
          </a:p>
          <a:p>
            <a:r>
              <a:rPr lang="sk-SK" sz="2000" dirty="0"/>
              <a:t>Motocykla</a:t>
            </a:r>
          </a:p>
          <a:p>
            <a:r>
              <a:rPr lang="sk-SK" sz="2000" dirty="0"/>
              <a:t>Nákladného automobilu 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738BC2C-DF05-4FD3-9103-8FAD0E767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9" y="1044209"/>
            <a:ext cx="2917693" cy="3890257"/>
          </a:xfrm>
          <a:prstGeom prst="rect">
            <a:avLst/>
          </a:prstGeom>
          <a:effectLst>
            <a:softEdge rad="495300"/>
          </a:effectLst>
        </p:spPr>
      </p:pic>
      <p:pic>
        <p:nvPicPr>
          <p:cNvPr id="8" name="Obrázek 3">
            <a:extLst>
              <a:ext uri="{FF2B5EF4-FFF2-40B4-BE49-F238E27FC236}">
                <a16:creationId xmlns:a16="http://schemas.microsoft.com/office/drawing/2014/main" id="{4C6E02DF-8DED-4800-96E8-F900AEE4B5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30008"/>
            <a:ext cx="2506231" cy="4137324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6" y="3428999"/>
            <a:ext cx="3787988" cy="2840991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426397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7DF34A-E97D-41BB-BDBE-C2142037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sk-SK" sz="2800" dirty="0"/>
              <a:t>Pondelok 14.11.2022 doobeda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8E1C7B3-1094-4852-AF9A-B4AC86B7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0" y="980728"/>
            <a:ext cx="8281933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/>
              <a:t>Zúčastnili sme sa teoretického vyučovania predmetov Mechanika a </a:t>
            </a:r>
            <a:r>
              <a:rPr lang="sk-SK" sz="2400" dirty="0" err="1"/>
              <a:t>Technologie</a:t>
            </a:r>
            <a:r>
              <a:rPr lang="sk-SK" sz="2400" dirty="0"/>
              <a:t> opráv a diagnostika.</a:t>
            </a:r>
          </a:p>
          <a:p>
            <a:pPr marL="0" indent="0">
              <a:buNone/>
            </a:pPr>
            <a:r>
              <a:rPr lang="sk-SK" sz="2400" dirty="0"/>
              <a:t>Na začiatku hodiny </a:t>
            </a:r>
            <a:r>
              <a:rPr lang="sk-SK" sz="2400" dirty="0" err="1"/>
              <a:t>Technologie</a:t>
            </a:r>
            <a:r>
              <a:rPr lang="sk-SK" sz="2400" dirty="0"/>
              <a:t> oprav a diagnostika si  žiaci pomocou vhodne formulovaných otázok frontálne zopakovali funkciu a činnosť diferenciálov.</a:t>
            </a:r>
          </a:p>
          <a:p>
            <a:pPr marL="0" indent="0">
              <a:buNone/>
            </a:pPr>
            <a:r>
              <a:rPr lang="sk-SK" sz="2400" dirty="0"/>
              <a:t>Nové učivo bolo zamerané na konštrukciu a činnosť </a:t>
            </a:r>
            <a:r>
              <a:rPr lang="sk-SK" sz="2400" dirty="0" err="1"/>
              <a:t>Haldex</a:t>
            </a:r>
            <a:r>
              <a:rPr lang="sk-SK" sz="2400" dirty="0"/>
              <a:t> spojky. Vyučujúci Ing. </a:t>
            </a:r>
            <a:r>
              <a:rPr lang="sk-SK" sz="2400" dirty="0" err="1"/>
              <a:t>Provazník</a:t>
            </a:r>
            <a:r>
              <a:rPr lang="sk-SK" sz="2400" dirty="0"/>
              <a:t>  zaujímavým spôsobom vysvetlil princíp </a:t>
            </a:r>
            <a:r>
              <a:rPr lang="sk-SK" sz="2400" dirty="0" err="1"/>
              <a:t>Haldex</a:t>
            </a:r>
            <a:r>
              <a:rPr lang="sk-SK" sz="2400" dirty="0"/>
              <a:t> spojky od najstaršej po najnovšiu generáciu. Svoj výklad doplnil pútavými </a:t>
            </a:r>
            <a:r>
              <a:rPr lang="sk-SK" sz="2400" dirty="0" err="1"/>
              <a:t>videoukážkami</a:t>
            </a:r>
            <a:r>
              <a:rPr lang="sk-SK" sz="2400" dirty="0"/>
              <a:t>.</a:t>
            </a:r>
          </a:p>
          <a:p>
            <a:pPr marL="0" indent="0">
              <a:buNone/>
            </a:pPr>
            <a:r>
              <a:rPr lang="sk-SK" sz="2400" dirty="0"/>
              <a:t>Na hodine Mechaniky žiaci preberali skladanie síl (vektorov). Ing. </a:t>
            </a:r>
            <a:r>
              <a:rPr lang="sk-SK" sz="2400" dirty="0" err="1"/>
              <a:t>Vaculík</a:t>
            </a:r>
            <a:r>
              <a:rPr lang="sk-SK" sz="2400" dirty="0"/>
              <a:t> názorným spôsobom žiakom vysvetlil učivo. Následne  žiaci s pomocou učiteľa aplikovali nové učivo pri riešení príkladu.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11578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267F9D-EECD-4CB8-A7AE-F33F5C48E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05926"/>
            <a:ext cx="8229600" cy="778098"/>
          </a:xfrm>
        </p:spPr>
        <p:txBody>
          <a:bodyPr>
            <a:noAutofit/>
          </a:bodyPr>
          <a:lstStyle/>
          <a:p>
            <a:pPr algn="l"/>
            <a:r>
              <a:rPr lang="sk-SK" sz="2400" dirty="0"/>
              <a:t>Pondelok 14.11.2022 - poobede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1993F4E-4313-469A-B5C7-7100B2D3A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5491"/>
            <a:ext cx="8640960" cy="5467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/>
              <a:t>Návšteva dopravného podniku mesta Hradec Králové: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E07B30E-6EFB-4BC3-9107-2CDCABE38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29" y="1493410"/>
            <a:ext cx="3380736" cy="190166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542CD470-9D51-4220-BD16-8E2E6474F9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553" y="207393"/>
            <a:ext cx="1797247" cy="319510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7F1CE7EF-FECB-4686-96AD-04AED9B1F8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15161"/>
            <a:ext cx="5482952" cy="3084161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68E1403A-3887-4FDE-A8D5-6398F22146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4" y="1521713"/>
            <a:ext cx="2841587" cy="505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1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419D6-264E-4A38-A394-1ED863D7B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266"/>
            <a:ext cx="8229600" cy="706090"/>
          </a:xfrm>
        </p:spPr>
        <p:txBody>
          <a:bodyPr>
            <a:normAutofit/>
          </a:bodyPr>
          <a:lstStyle/>
          <a:p>
            <a:r>
              <a:rPr lang="sk-SK" sz="2400" dirty="0"/>
              <a:t>Pondelok 14.11.2022 - večer</a:t>
            </a:r>
          </a:p>
        </p:txBody>
      </p:sp>
      <p:pic>
        <p:nvPicPr>
          <p:cNvPr id="2052" name="Picture 4" descr="Aquacentrum Hradec Králové">
            <a:extLst>
              <a:ext uri="{FF2B5EF4-FFF2-40B4-BE49-F238E27FC236}">
                <a16:creationId xmlns:a16="http://schemas.microsoft.com/office/drawing/2014/main" id="{5518454A-CF71-4585-ABF8-96F7A68642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445"/>
          <a:stretch/>
        </p:blipFill>
        <p:spPr bwMode="auto">
          <a:xfrm>
            <a:off x="654156" y="836712"/>
            <a:ext cx="5215434" cy="281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118CF502-D391-4492-8FFB-59132FB46734}"/>
              </a:ext>
            </a:extLst>
          </p:cNvPr>
          <p:cNvSpPr txBox="1"/>
          <p:nvPr/>
        </p:nvSpPr>
        <p:spPr>
          <a:xfrm>
            <a:off x="6156176" y="112474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 náročnom dennom programe zaslúžený odpočinok vo wellness</a:t>
            </a:r>
          </a:p>
        </p:txBody>
      </p:sp>
      <p:pic>
        <p:nvPicPr>
          <p:cNvPr id="2054" name="Picture 6" descr="Aquacentrum Hradec Králové | Koupání Hradec Králové | NaVylet.cz">
            <a:extLst>
              <a:ext uri="{FF2B5EF4-FFF2-40B4-BE49-F238E27FC236}">
                <a16:creationId xmlns:a16="http://schemas.microsoft.com/office/drawing/2014/main" id="{39A5B857-A429-491F-AC35-104576495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55" y="3737206"/>
            <a:ext cx="5167921" cy="293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543F91F5-0CCE-4D13-BEC8-61155E458AE1}"/>
              </a:ext>
            </a:extLst>
          </p:cNvPr>
          <p:cNvSpPr txBox="1"/>
          <p:nvPr/>
        </p:nvSpPr>
        <p:spPr>
          <a:xfrm>
            <a:off x="6084168" y="376886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 užili sme si aj </a:t>
            </a:r>
            <a:r>
              <a:rPr lang="sk-SK" dirty="0" err="1"/>
              <a:t>tobogán</a:t>
            </a:r>
            <a:r>
              <a:rPr lang="sk-SK" dirty="0"/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212599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EA0D7B-4A44-437C-8025-0AE663D82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sk-SK" sz="2400" dirty="0"/>
              <a:t>Utorok 15.11.2022 - doobeda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E43F3F-D55D-4F42-9248-0960E8587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363272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/>
              <a:t>Zúčastnili sme sa praktického vyučovania v dielňach Strednej odbornej školy a stredného odborného učilišťa.  </a:t>
            </a:r>
          </a:p>
          <a:p>
            <a:pPr marL="0" indent="0">
              <a:buNone/>
            </a:pPr>
            <a:r>
              <a:rPr lang="sk-SK" sz="2000" dirty="0"/>
              <a:t>Pod vedením majstra odbornej výuky žiaci pracovali na demontáži a montáži prevodovky Škoda Fabia. </a:t>
            </a:r>
          </a:p>
          <a:p>
            <a:pPr marL="0" indent="0">
              <a:buNone/>
            </a:pPr>
            <a:r>
              <a:rPr lang="sk-SK" sz="2000" dirty="0"/>
              <a:t>Po výmene prevodovky pracovali  na oprave spojky.</a:t>
            </a:r>
          </a:p>
          <a:p>
            <a:pPr marL="0" indent="0">
              <a:buNone/>
            </a:pPr>
            <a:r>
              <a:rPr lang="sk-SK" sz="2000" dirty="0"/>
              <a:t>Druhá skupina pracovala na výmene ťažného zariadenia na vozidle Škoda Octavia.</a:t>
            </a:r>
          </a:p>
          <a:p>
            <a:pPr marL="0" indent="0">
              <a:buNone/>
            </a:pPr>
            <a:r>
              <a:rPr lang="sk-SK" sz="2000" dirty="0"/>
              <a:t>Skupina lakovníkov opravovala diel na vozidle značky Mercedes </a:t>
            </a:r>
            <a:r>
              <a:rPr lang="sk-SK" sz="2000" dirty="0" err="1"/>
              <a:t>Benz</a:t>
            </a:r>
            <a:r>
              <a:rPr lang="sk-SK" sz="2000" dirty="0"/>
              <a:t>.</a:t>
            </a:r>
          </a:p>
          <a:p>
            <a:pPr marL="0" indent="0">
              <a:buNone/>
            </a:pPr>
            <a:r>
              <a:rPr lang="sk-SK" sz="2000" dirty="0"/>
              <a:t>Ďalšia skupina žiakov čistila a ošetrovala </a:t>
            </a:r>
            <a:r>
              <a:rPr lang="sk-SK" sz="2000" dirty="0" err="1"/>
              <a:t>podbehy</a:t>
            </a:r>
            <a:r>
              <a:rPr lang="sk-SK" sz="2000" dirty="0"/>
              <a:t> vozidla.</a:t>
            </a:r>
          </a:p>
          <a:p>
            <a:pPr marL="0" indent="0">
              <a:buNone/>
            </a:pPr>
            <a:endParaRPr lang="sk-SK" sz="2000" dirty="0"/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120E9FE7-C7D8-44A0-9EEA-1AE92E9B6E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50822"/>
            <a:ext cx="1512168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Obrázek 3">
            <a:extLst>
              <a:ext uri="{FF2B5EF4-FFF2-40B4-BE49-F238E27FC236}">
                <a16:creationId xmlns:a16="http://schemas.microsoft.com/office/drawing/2014/main" id="{E4BF2B89-10BA-4BCC-A403-0C13255D8A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74" y="4064869"/>
            <a:ext cx="1941603" cy="2588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4">
            <a:extLst>
              <a:ext uri="{FF2B5EF4-FFF2-40B4-BE49-F238E27FC236}">
                <a16:creationId xmlns:a16="http://schemas.microsoft.com/office/drawing/2014/main" id="{413225BA-9ECD-40EC-A3DD-3E8EBF3B2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33" y="4064869"/>
            <a:ext cx="1774171" cy="239252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7" name="Obrázek 3">
            <a:extLst>
              <a:ext uri="{FF2B5EF4-FFF2-40B4-BE49-F238E27FC236}">
                <a16:creationId xmlns:a16="http://schemas.microsoft.com/office/drawing/2014/main" id="{A9D6172C-B4EE-4C03-A419-06A34FE7F6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4348" y="4364050"/>
            <a:ext cx="2695008" cy="202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79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A2B83B-DD93-4AE8-BB2B-B2677F752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sk-SK" sz="2400" dirty="0"/>
              <a:t>Utorok 15.11.2022 - poobede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FF67504-285F-4163-B36F-95F609536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746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/>
              <a:t>V rámci voľnočasových aktivít sme vo večerných hodinách navštívili priestory A- </a:t>
            </a:r>
            <a:r>
              <a:rPr lang="sk-SK" sz="2000" dirty="0" err="1"/>
              <a:t>Sport</a:t>
            </a:r>
            <a:r>
              <a:rPr lang="sk-SK" sz="2000" dirty="0"/>
              <a:t>. Na dvoch dráhach sme súťažili v </a:t>
            </a:r>
            <a:r>
              <a:rPr lang="sk-SK" sz="2000" dirty="0" err="1"/>
              <a:t>bowlingu</a:t>
            </a:r>
            <a:r>
              <a:rPr lang="sk-SK" sz="2000" dirty="0"/>
              <a:t>.  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EDD2EAF9-25D2-4BED-BC62-8332A2CC82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80" y="2246115"/>
            <a:ext cx="4947118" cy="3710338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C943880-30B7-4B5E-8379-8CCC744D1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78" y="1636244"/>
            <a:ext cx="3710338" cy="4947118"/>
          </a:xfrm>
          <a:prstGeom prst="rect">
            <a:avLst/>
          </a:prstGeom>
          <a:effectLst>
            <a:softEdge rad="762000"/>
          </a:effectLst>
        </p:spPr>
      </p:pic>
    </p:spTree>
    <p:extLst>
      <p:ext uri="{BB962C8B-B14F-4D97-AF65-F5344CB8AC3E}">
        <p14:creationId xmlns:p14="http://schemas.microsoft.com/office/powerpoint/2010/main" val="30433144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659</Words>
  <Application>Microsoft Office PowerPoint</Application>
  <PresentationFormat>Prezentácia na obrazovke (4:3)</PresentationFormat>
  <Paragraphs>86</Paragraphs>
  <Slides>16</Slides>
  <Notes>2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Motív Office</vt:lpstr>
      <vt:lpstr>Document</vt:lpstr>
      <vt:lpstr>KA102 - Mobilita učiacich sa a zamestnancov v OVP Projekt: Odbornosť a zručnosť   Prijímateľ projektu: Stredná odborná škola dopravná  Rosinská 3126/2                              010 08 Žilina Miesto pobytu:  Střední odborná škola a Střední odborné učiliště,  Hradec Králové, Vocelova 1338, Hradec Králové,   Česká republika Dátum pobytu:  07.11.-18.11.2022</vt:lpstr>
      <vt:lpstr>Prezentácia programu PowerPoint</vt:lpstr>
      <vt:lpstr>Prezentácia programu PowerPoint</vt:lpstr>
      <vt:lpstr>Pondelok 14.11.2022 doobeda</vt:lpstr>
      <vt:lpstr>Pondelok 14.11.2022 doobeda</vt:lpstr>
      <vt:lpstr>Pondelok 14.11.2022 - poobede</vt:lpstr>
      <vt:lpstr>Pondelok 14.11.2022 - večer</vt:lpstr>
      <vt:lpstr>Utorok 15.11.2022 - doobeda</vt:lpstr>
      <vt:lpstr>Utorok 15.11.2022 - poobede</vt:lpstr>
      <vt:lpstr>Streda 16.11.2022 </vt:lpstr>
      <vt:lpstr>Štvrtok 17.11.2022  - štátny sviatok</vt:lpstr>
      <vt:lpstr>Štvrtok 17.11.2022  - štátny sviatok</vt:lpstr>
      <vt:lpstr>Piatok 18.11.2022 </vt:lpstr>
      <vt:lpstr>Piatok 18.11.2022 </vt:lpstr>
      <vt:lpstr>Piatok 18.11.2022 </vt:lpstr>
      <vt:lpstr>Záverečné zhrnutie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KA102 - Mobilita učiacich sa a zamestnancov v OVP Projekt:  Podporujeme žiakov   Prijímateľ projektu: Stredná odborná škola dopravná Rosinská cesta 2  010 08 Žilina Miesto pobytu:  Střední odborná škola a Střední odborné učiliště,  Hradec Králové, Vocelova 1338, Hradec Králové,   Česká republika Dátum pobytu:  15.11.-26.11.2021</dc:title>
  <dc:creator>ProBook</dc:creator>
  <cp:lastModifiedBy>Juraj Remenec</cp:lastModifiedBy>
  <cp:revision>58</cp:revision>
  <dcterms:created xsi:type="dcterms:W3CDTF">2021-11-16T15:09:50Z</dcterms:created>
  <dcterms:modified xsi:type="dcterms:W3CDTF">2022-11-23T10:36:34Z</dcterms:modified>
</cp:coreProperties>
</file>