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2E783-A1F1-4A3E-B38D-6845D1D6DFA6}" v="207" dt="2022-05-18T20:31:54.554"/>
    <p1510:client id="{7CA67632-A0EB-496D-9C95-E50878C688E4}" v="189" dt="2022-05-18T20:18:05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63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3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9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1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3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1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4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8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204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96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08" r:id="rId6"/>
    <p:sldLayoutId id="2147483804" r:id="rId7"/>
    <p:sldLayoutId id="2147483805" r:id="rId8"/>
    <p:sldLayoutId id="2147483806" r:id="rId9"/>
    <p:sldLayoutId id="2147483807" r:id="rId10"/>
    <p:sldLayoutId id="214748380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4">
            <a:extLst>
              <a:ext uri="{FF2B5EF4-FFF2-40B4-BE49-F238E27FC236}">
                <a16:creationId xmlns:a16="http://schemas.microsoft.com/office/drawing/2014/main" id="{4DE524F2-C7AF-4466-BA99-09C19DE0D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6" descr="Obrázok, na ktorom je vonkajšie, staré, kamenný, deň&#10;&#10;Automaticky generovaný popis">
            <a:extLst>
              <a:ext uri="{FF2B5EF4-FFF2-40B4-BE49-F238E27FC236}">
                <a16:creationId xmlns:a16="http://schemas.microsoft.com/office/drawing/2014/main" id="{432D01A9-8E20-C00F-C67C-B5957C3A6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96"/>
          <a:stretch/>
        </p:blipFill>
        <p:spPr>
          <a:xfrm>
            <a:off x="20" y="-3"/>
            <a:ext cx="12191979" cy="6858004"/>
          </a:xfrm>
          <a:prstGeom prst="rect">
            <a:avLst/>
          </a:prstGeom>
        </p:spPr>
      </p:pic>
      <p:sp>
        <p:nvSpPr>
          <p:cNvPr id="48" name="Freeform: Shape 36">
            <a:extLst>
              <a:ext uri="{FF2B5EF4-FFF2-40B4-BE49-F238E27FC236}">
                <a16:creationId xmlns:a16="http://schemas.microsoft.com/office/drawing/2014/main" id="{904E317E-14BB-4200-84F3-2064B4C97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3854" y="1544347"/>
            <a:ext cx="4676439" cy="5313651"/>
          </a:xfrm>
          <a:custGeom>
            <a:avLst/>
            <a:gdLst>
              <a:gd name="connsiteX0" fmla="*/ 6846874 w 6846874"/>
              <a:gd name="connsiteY0" fmla="*/ 3021586 h 3021586"/>
              <a:gd name="connsiteX1" fmla="*/ 0 w 6846874"/>
              <a:gd name="connsiteY1" fmla="*/ 3021585 h 3021586"/>
              <a:gd name="connsiteX2" fmla="*/ 3399286 w 6846874"/>
              <a:gd name="connsiteY2" fmla="*/ 0 h 3021586"/>
              <a:gd name="connsiteX0" fmla="*/ 6846874 w 6846874"/>
              <a:gd name="connsiteY0" fmla="*/ 3016405 h 3016405"/>
              <a:gd name="connsiteX1" fmla="*/ 0 w 6846874"/>
              <a:gd name="connsiteY1" fmla="*/ 3016404 h 3016405"/>
              <a:gd name="connsiteX2" fmla="*/ 3425190 w 6846874"/>
              <a:gd name="connsiteY2" fmla="*/ 0 h 3016405"/>
              <a:gd name="connsiteX3" fmla="*/ 6846874 w 6846874"/>
              <a:gd name="connsiteY3" fmla="*/ 3016405 h 3016405"/>
              <a:gd name="connsiteX0" fmla="*/ 6846874 w 6846874"/>
              <a:gd name="connsiteY0" fmla="*/ 3055286 h 3055286"/>
              <a:gd name="connsiteX1" fmla="*/ 0 w 6846874"/>
              <a:gd name="connsiteY1" fmla="*/ 3055285 h 3055286"/>
              <a:gd name="connsiteX2" fmla="*/ 3425190 w 6846874"/>
              <a:gd name="connsiteY2" fmla="*/ 0 h 3055286"/>
              <a:gd name="connsiteX3" fmla="*/ 6846874 w 6846874"/>
              <a:gd name="connsiteY3" fmla="*/ 3055286 h 3055286"/>
              <a:gd name="connsiteX0" fmla="*/ 6846874 w 6846874"/>
              <a:gd name="connsiteY0" fmla="*/ 5422604 h 5422604"/>
              <a:gd name="connsiteX1" fmla="*/ 0 w 6846874"/>
              <a:gd name="connsiteY1" fmla="*/ 5422603 h 5422604"/>
              <a:gd name="connsiteX2" fmla="*/ 6839561 w 6846874"/>
              <a:gd name="connsiteY2" fmla="*/ 0 h 5422604"/>
              <a:gd name="connsiteX3" fmla="*/ 6846874 w 6846874"/>
              <a:gd name="connsiteY3" fmla="*/ 5422604 h 54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6874" h="5422604">
                <a:moveTo>
                  <a:pt x="6846874" y="5422604"/>
                </a:moveTo>
                <a:lnTo>
                  <a:pt x="0" y="5422603"/>
                </a:lnTo>
                <a:lnTo>
                  <a:pt x="6839561" y="0"/>
                </a:lnTo>
                <a:cubicBezTo>
                  <a:pt x="6841999" y="1807535"/>
                  <a:pt x="6844436" y="3615069"/>
                  <a:pt x="6846874" y="5422604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Freeform: Shape 38">
            <a:extLst>
              <a:ext uri="{FF2B5EF4-FFF2-40B4-BE49-F238E27FC236}">
                <a16:creationId xmlns:a16="http://schemas.microsoft.com/office/drawing/2014/main" id="{1DF94A24-8152-43C5-86F3-5CC95D809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6170" y="1238610"/>
            <a:ext cx="4507302" cy="1974730"/>
          </a:xfrm>
        </p:spPr>
        <p:txBody>
          <a:bodyPr anchor="t">
            <a:normAutofit/>
          </a:bodyPr>
          <a:lstStyle/>
          <a:p>
            <a:r>
              <a:rPr lang="sk-SK" sz="5400" dirty="0">
                <a:solidFill>
                  <a:srgbClr val="FFFFFF"/>
                </a:solidFill>
              </a:rPr>
              <a:t>OLOMOUC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1" y="4093232"/>
            <a:ext cx="2858548" cy="1728728"/>
          </a:xfrm>
        </p:spPr>
        <p:txBody>
          <a:bodyPr anchor="b">
            <a:normAutofit/>
          </a:bodyPr>
          <a:lstStyle/>
          <a:p>
            <a:r>
              <a:rPr lang="sk-SK" sz="2300" dirty="0">
                <a:solidFill>
                  <a:srgbClr val="FFFFFF"/>
                </a:solidFill>
              </a:rPr>
              <a:t>Michal </a:t>
            </a:r>
            <a:r>
              <a:rPr lang="sk-SK" sz="2300" dirty="0" err="1">
                <a:solidFill>
                  <a:srgbClr val="FFFFFF"/>
                </a:solidFill>
              </a:rPr>
              <a:t>Štilla</a:t>
            </a:r>
            <a:r>
              <a:rPr lang="sk-SK" sz="2300" dirty="0">
                <a:solidFill>
                  <a:srgbClr val="FFFFFF"/>
                </a:solidFill>
              </a:rPr>
              <a:t> II.AP</a:t>
            </a: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CC10FC-6518-423B-A972-3E4F7A4A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2D844-708E-4EAC-BF72-D7CE20B9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968550 w 9403920"/>
              <a:gd name="connsiteY2" fmla="*/ 1 h 6858000"/>
              <a:gd name="connsiteX3" fmla="*/ 9403920 w 9403920"/>
              <a:gd name="connsiteY3" fmla="*/ 1 h 6858000"/>
              <a:gd name="connsiteX4" fmla="*/ 9403920 w 9403920"/>
              <a:gd name="connsiteY4" fmla="*/ 6858000 h 6858000"/>
              <a:gd name="connsiteX5" fmla="*/ 6787053 w 9403920"/>
              <a:gd name="connsiteY5" fmla="*/ 6858000 h 6858000"/>
              <a:gd name="connsiteX6" fmla="*/ 6787053 w 9403920"/>
              <a:gd name="connsiteY6" fmla="*/ 6857999 h 6858000"/>
              <a:gd name="connsiteX7" fmla="*/ 2530229 w 9403920"/>
              <a:gd name="connsiteY7" fmla="*/ 6857999 h 6858000"/>
              <a:gd name="connsiteX8" fmla="*/ 2530228 w 9403920"/>
              <a:gd name="connsiteY8" fmla="*/ 6858000 h 6858000"/>
              <a:gd name="connsiteX9" fmla="*/ 300893 w 9403920"/>
              <a:gd name="connsiteY9" fmla="*/ 6858000 h 6858000"/>
              <a:gd name="connsiteX10" fmla="*/ 300894 w 9403920"/>
              <a:gd name="connsiteY10" fmla="*/ 6857999 h 6858000"/>
              <a:gd name="connsiteX11" fmla="*/ 0 w 9403920"/>
              <a:gd name="connsiteY11" fmla="*/ 6857999 h 6858000"/>
              <a:gd name="connsiteX12" fmla="*/ 300896 w 9403920"/>
              <a:gd name="connsiteY12" fmla="*/ 6857997 h 6858000"/>
              <a:gd name="connsiteX13" fmla="*/ 4740458 w 9403920"/>
              <a:gd name="connsiteY13" fmla="*/ 1792521 h 6858000"/>
              <a:gd name="connsiteX14" fmla="*/ 6304967 w 9403920"/>
              <a:gd name="connsiteY14" fmla="*/ 1 h 6858000"/>
              <a:gd name="connsiteX15" fmla="*/ 6311485 w 9403920"/>
              <a:gd name="connsiteY15" fmla="*/ 1 h 6858000"/>
              <a:gd name="connsiteX16" fmla="*/ 6311486 w 9403920"/>
              <a:gd name="connsiteY16" fmla="*/ 0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9403920 w 9403920"/>
              <a:gd name="connsiteY2" fmla="*/ 1 h 6858000"/>
              <a:gd name="connsiteX3" fmla="*/ 9403920 w 9403920"/>
              <a:gd name="connsiteY3" fmla="*/ 6858000 h 6858000"/>
              <a:gd name="connsiteX4" fmla="*/ 6787053 w 9403920"/>
              <a:gd name="connsiteY4" fmla="*/ 6858000 h 6858000"/>
              <a:gd name="connsiteX5" fmla="*/ 6787053 w 9403920"/>
              <a:gd name="connsiteY5" fmla="*/ 6857999 h 6858000"/>
              <a:gd name="connsiteX6" fmla="*/ 2530229 w 9403920"/>
              <a:gd name="connsiteY6" fmla="*/ 6857999 h 6858000"/>
              <a:gd name="connsiteX7" fmla="*/ 2530228 w 9403920"/>
              <a:gd name="connsiteY7" fmla="*/ 6858000 h 6858000"/>
              <a:gd name="connsiteX8" fmla="*/ 300893 w 9403920"/>
              <a:gd name="connsiteY8" fmla="*/ 6858000 h 6858000"/>
              <a:gd name="connsiteX9" fmla="*/ 300894 w 9403920"/>
              <a:gd name="connsiteY9" fmla="*/ 6857999 h 6858000"/>
              <a:gd name="connsiteX10" fmla="*/ 0 w 9403920"/>
              <a:gd name="connsiteY10" fmla="*/ 6857999 h 6858000"/>
              <a:gd name="connsiteX11" fmla="*/ 300896 w 9403920"/>
              <a:gd name="connsiteY11" fmla="*/ 6857997 h 6858000"/>
              <a:gd name="connsiteX12" fmla="*/ 4740458 w 9403920"/>
              <a:gd name="connsiteY12" fmla="*/ 1792521 h 6858000"/>
              <a:gd name="connsiteX13" fmla="*/ 6304967 w 9403920"/>
              <a:gd name="connsiteY13" fmla="*/ 1 h 6858000"/>
              <a:gd name="connsiteX14" fmla="*/ 6311485 w 9403920"/>
              <a:gd name="connsiteY14" fmla="*/ 1 h 6858000"/>
              <a:gd name="connsiteX15" fmla="*/ 6311486 w 9403920"/>
              <a:gd name="connsiteY15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4740458 w 9403920"/>
              <a:gd name="connsiteY11" fmla="*/ 1792521 h 6858000"/>
              <a:gd name="connsiteX12" fmla="*/ 6304967 w 9403920"/>
              <a:gd name="connsiteY12" fmla="*/ 1 h 6858000"/>
              <a:gd name="connsiteX13" fmla="*/ 6311485 w 9403920"/>
              <a:gd name="connsiteY13" fmla="*/ 1 h 6858000"/>
              <a:gd name="connsiteX14" fmla="*/ 6311486 w 9403920"/>
              <a:gd name="connsiteY14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6304967 w 9403920"/>
              <a:gd name="connsiteY11" fmla="*/ 1 h 6858000"/>
              <a:gd name="connsiteX12" fmla="*/ 6311485 w 9403920"/>
              <a:gd name="connsiteY12" fmla="*/ 1 h 6858000"/>
              <a:gd name="connsiteX13" fmla="*/ 6311486 w 9403920"/>
              <a:gd name="connsiteY13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2229335 w 9103027"/>
              <a:gd name="connsiteY6" fmla="*/ 6858000 h 6858000"/>
              <a:gd name="connsiteX7" fmla="*/ 0 w 9103027"/>
              <a:gd name="connsiteY7" fmla="*/ 6858000 h 6858000"/>
              <a:gd name="connsiteX8" fmla="*/ 1 w 9103027"/>
              <a:gd name="connsiteY8" fmla="*/ 6857999 h 6858000"/>
              <a:gd name="connsiteX9" fmla="*/ 3 w 9103027"/>
              <a:gd name="connsiteY9" fmla="*/ 6857997 h 6858000"/>
              <a:gd name="connsiteX10" fmla="*/ 6004074 w 9103027"/>
              <a:gd name="connsiteY10" fmla="*/ 1 h 6858000"/>
              <a:gd name="connsiteX11" fmla="*/ 6010592 w 9103027"/>
              <a:gd name="connsiteY11" fmla="*/ 1 h 6858000"/>
              <a:gd name="connsiteX12" fmla="*/ 6010593 w 9103027"/>
              <a:gd name="connsiteY12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0 w 9103027"/>
              <a:gd name="connsiteY6" fmla="*/ 6858000 h 6858000"/>
              <a:gd name="connsiteX7" fmla="*/ 1 w 9103027"/>
              <a:gd name="connsiteY7" fmla="*/ 6857999 h 6858000"/>
              <a:gd name="connsiteX8" fmla="*/ 3 w 9103027"/>
              <a:gd name="connsiteY8" fmla="*/ 6857997 h 6858000"/>
              <a:gd name="connsiteX9" fmla="*/ 6004074 w 9103027"/>
              <a:gd name="connsiteY9" fmla="*/ 1 h 6858000"/>
              <a:gd name="connsiteX10" fmla="*/ 6010592 w 9103027"/>
              <a:gd name="connsiteY10" fmla="*/ 1 h 6858000"/>
              <a:gd name="connsiteX11" fmla="*/ 6010593 w 9103027"/>
              <a:gd name="connsiteY11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2229336 w 9103027"/>
              <a:gd name="connsiteY4" fmla="*/ 6857999 h 6858000"/>
              <a:gd name="connsiteX5" fmla="*/ 0 w 9103027"/>
              <a:gd name="connsiteY5" fmla="*/ 6858000 h 6858000"/>
              <a:gd name="connsiteX6" fmla="*/ 1 w 9103027"/>
              <a:gd name="connsiteY6" fmla="*/ 6857999 h 6858000"/>
              <a:gd name="connsiteX7" fmla="*/ 3 w 9103027"/>
              <a:gd name="connsiteY7" fmla="*/ 6857997 h 6858000"/>
              <a:gd name="connsiteX8" fmla="*/ 6004074 w 9103027"/>
              <a:gd name="connsiteY8" fmla="*/ 1 h 6858000"/>
              <a:gd name="connsiteX9" fmla="*/ 6010592 w 9103027"/>
              <a:gd name="connsiteY9" fmla="*/ 1 h 6858000"/>
              <a:gd name="connsiteX10" fmla="*/ 6010593 w 9103027"/>
              <a:gd name="connsiteY10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2229336 w 9103027"/>
              <a:gd name="connsiteY3" fmla="*/ 6857999 h 6858000"/>
              <a:gd name="connsiteX4" fmla="*/ 0 w 9103027"/>
              <a:gd name="connsiteY4" fmla="*/ 6858000 h 6858000"/>
              <a:gd name="connsiteX5" fmla="*/ 1 w 9103027"/>
              <a:gd name="connsiteY5" fmla="*/ 6857999 h 6858000"/>
              <a:gd name="connsiteX6" fmla="*/ 3 w 9103027"/>
              <a:gd name="connsiteY6" fmla="*/ 6857997 h 6858000"/>
              <a:gd name="connsiteX7" fmla="*/ 6004074 w 9103027"/>
              <a:gd name="connsiteY7" fmla="*/ 1 h 6858000"/>
              <a:gd name="connsiteX8" fmla="*/ 6010592 w 9103027"/>
              <a:gd name="connsiteY8" fmla="*/ 1 h 6858000"/>
              <a:gd name="connsiteX9" fmla="*/ 6010593 w 9103027"/>
              <a:gd name="connsiteY9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0 w 9103027"/>
              <a:gd name="connsiteY3" fmla="*/ 6858000 h 6858000"/>
              <a:gd name="connsiteX4" fmla="*/ 1 w 9103027"/>
              <a:gd name="connsiteY4" fmla="*/ 6857999 h 6858000"/>
              <a:gd name="connsiteX5" fmla="*/ 3 w 9103027"/>
              <a:gd name="connsiteY5" fmla="*/ 6857997 h 6858000"/>
              <a:gd name="connsiteX6" fmla="*/ 6004074 w 9103027"/>
              <a:gd name="connsiteY6" fmla="*/ 1 h 6858000"/>
              <a:gd name="connsiteX7" fmla="*/ 6010592 w 9103027"/>
              <a:gd name="connsiteY7" fmla="*/ 1 h 6858000"/>
              <a:gd name="connsiteX8" fmla="*/ 6010593 w 91030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Obrázok 4" descr="Obrázok, na ktorom je trávnik, obloha, vonkajšie, budova&#10;&#10;Automaticky generovaný popis">
            <a:extLst>
              <a:ext uri="{FF2B5EF4-FFF2-40B4-BE49-F238E27FC236}">
                <a16:creationId xmlns:a16="http://schemas.microsoft.com/office/drawing/2014/main" id="{44FF1AEF-73EC-83CE-C122-44401C693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273" r="10708"/>
          <a:stretch/>
        </p:blipFill>
        <p:spPr>
          <a:xfrm>
            <a:off x="20" y="10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B227E1-F100-4CF9-9797-1E2001BBE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BC63A3-B17E-DA81-5B69-128BB242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03866"/>
            <a:ext cx="3813888" cy="1958340"/>
          </a:xfrm>
        </p:spPr>
        <p:txBody>
          <a:bodyPr anchor="t"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Olomoucké pevnosti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54BF75-A846-8B59-1A42-37FF11A6D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925" y="1309960"/>
            <a:ext cx="4784979" cy="463507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10000"/>
              </a:lnSpc>
            </a:pPr>
            <a:r>
              <a:rPr lang="sk-SK" sz="1700" dirty="0">
                <a:ea typeface="+mn-lt"/>
                <a:cs typeface="+mn-lt"/>
              </a:rPr>
              <a:t>Olomouc má unikátny systém vojenských opevnení , ktorý vznikali od konca osemnásteho storočia . Tvorilo ho zhruba dvadsať vojenských objektov a  pevností, ktoré dnes prepája tridsaťkilometrový náučný chodník. Prístupný je peším turistom i cyklistom. Všetky vojenské objekty nie sú prístupné pre verejnosť, navštíviť však môžete napríklad  pevnosť </a:t>
            </a:r>
            <a:r>
              <a:rPr lang="sk-SK" sz="1700" dirty="0" err="1">
                <a:ea typeface="+mn-lt"/>
                <a:cs typeface="+mn-lt"/>
              </a:rPr>
              <a:t>Fořt</a:t>
            </a:r>
            <a:r>
              <a:rPr lang="sk-SK" sz="1700" dirty="0">
                <a:ea typeface="+mn-lt"/>
                <a:cs typeface="+mn-lt"/>
              </a:rPr>
              <a:t> číslo XVII -  </a:t>
            </a:r>
            <a:r>
              <a:rPr lang="sk-SK" sz="1700" dirty="0" err="1">
                <a:ea typeface="+mn-lt"/>
                <a:cs typeface="+mn-lt"/>
              </a:rPr>
              <a:t>Křelov</a:t>
            </a:r>
            <a:r>
              <a:rPr lang="sk-SK" sz="1700" dirty="0">
                <a:ea typeface="+mn-lt"/>
                <a:cs typeface="+mn-lt"/>
              </a:rPr>
              <a:t>, ktorá bola postavená v rokoch 1851 až 1854. Pevnosť </a:t>
            </a:r>
            <a:r>
              <a:rPr lang="sk-SK" sz="1700" dirty="0" err="1">
                <a:ea typeface="+mn-lt"/>
                <a:cs typeface="+mn-lt"/>
              </a:rPr>
              <a:t>Křelov</a:t>
            </a:r>
            <a:r>
              <a:rPr lang="sk-SK" sz="1700" dirty="0">
                <a:ea typeface="+mn-lt"/>
                <a:cs typeface="+mn-lt"/>
              </a:rPr>
              <a:t> v Olomouci. V rámci prehliadky sa oboznámite so vznikom a históriou olomouckého opevnenia, prejdete vnútorné priestory , kde boli ubytovaní vojaci, miesta poslednej obrany a ďalšie priestory pevnosti.  </a:t>
            </a:r>
            <a:endParaRPr lang="sk-SK" sz="17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6758A3-C4A6-479A-8755-3BEC6314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28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0C04237-153A-4A4F-A7E9-6926B66F8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5" descr="Obrázok, na ktorom je obloha, vonkajšie, budova&#10;&#10;Automaticky generovaný popis">
            <a:extLst>
              <a:ext uri="{FF2B5EF4-FFF2-40B4-BE49-F238E27FC236}">
                <a16:creationId xmlns:a16="http://schemas.microsoft.com/office/drawing/2014/main" id="{9E6EDEE4-BE12-9858-1BF3-C61CDF68A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3"/>
          <a:stretch/>
        </p:blipFill>
        <p:spPr>
          <a:xfrm>
            <a:off x="20" y="-3"/>
            <a:ext cx="12191979" cy="6858004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19975AA-D532-4570-9193-6482D3F22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2235450" y="-2235450"/>
            <a:ext cx="6858000" cy="11328901"/>
          </a:xfrm>
          <a:custGeom>
            <a:avLst/>
            <a:gdLst>
              <a:gd name="connsiteX0" fmla="*/ 0 w 6858000"/>
              <a:gd name="connsiteY0" fmla="*/ 2229335 h 11328901"/>
              <a:gd name="connsiteX1" fmla="*/ 0 w 6858000"/>
              <a:gd name="connsiteY1" fmla="*/ 0 h 11328901"/>
              <a:gd name="connsiteX2" fmla="*/ 6858000 w 6858000"/>
              <a:gd name="connsiteY2" fmla="*/ 6010593 h 11328901"/>
              <a:gd name="connsiteX3" fmla="*/ 6858000 w 6858000"/>
              <a:gd name="connsiteY3" fmla="*/ 6052915 h 11328901"/>
              <a:gd name="connsiteX4" fmla="*/ 6858000 w 6858000"/>
              <a:gd name="connsiteY4" fmla="*/ 6052915 h 11328901"/>
              <a:gd name="connsiteX5" fmla="*/ 6858000 w 6858000"/>
              <a:gd name="connsiteY5" fmla="*/ 9053844 h 11328901"/>
              <a:gd name="connsiteX6" fmla="*/ 6858000 w 6858000"/>
              <a:gd name="connsiteY6" fmla="*/ 11328901 h 11328901"/>
              <a:gd name="connsiteX7" fmla="*/ 1 w 6858000"/>
              <a:gd name="connsiteY7" fmla="*/ 11328901 h 11328901"/>
              <a:gd name="connsiteX8" fmla="*/ 1 w 6858000"/>
              <a:gd name="connsiteY8" fmla="*/ 9359065 h 11328901"/>
              <a:gd name="connsiteX9" fmla="*/ 0 w 6858000"/>
              <a:gd name="connsiteY9" fmla="*/ 9359065 h 11328901"/>
              <a:gd name="connsiteX10" fmla="*/ 0 w 6858000"/>
              <a:gd name="connsiteY10" fmla="*/ 6535740 h 11328901"/>
              <a:gd name="connsiteX11" fmla="*/ 1 w 6858000"/>
              <a:gd name="connsiteY11" fmla="*/ 6535740 h 11328901"/>
              <a:gd name="connsiteX12" fmla="*/ 1 w 6858000"/>
              <a:gd name="connsiteY12" fmla="*/ 2229336 h 1132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8000" h="11328901">
                <a:moveTo>
                  <a:pt x="0" y="2229335"/>
                </a:moveTo>
                <a:lnTo>
                  <a:pt x="0" y="0"/>
                </a:lnTo>
                <a:lnTo>
                  <a:pt x="6858000" y="6010593"/>
                </a:lnTo>
                <a:lnTo>
                  <a:pt x="6858000" y="6052915"/>
                </a:lnTo>
                <a:lnTo>
                  <a:pt x="6858000" y="6052915"/>
                </a:lnTo>
                <a:lnTo>
                  <a:pt x="6858000" y="9053844"/>
                </a:lnTo>
                <a:lnTo>
                  <a:pt x="6858000" y="11328901"/>
                </a:lnTo>
                <a:lnTo>
                  <a:pt x="1" y="11328901"/>
                </a:lnTo>
                <a:lnTo>
                  <a:pt x="1" y="9359065"/>
                </a:lnTo>
                <a:lnTo>
                  <a:pt x="0" y="9359065"/>
                </a:lnTo>
                <a:lnTo>
                  <a:pt x="0" y="6535740"/>
                </a:lnTo>
                <a:lnTo>
                  <a:pt x="1" y="6535740"/>
                </a:lnTo>
                <a:lnTo>
                  <a:pt x="1" y="2229336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7CA8974-7BA7-4828-89E2-6DAD7353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3854" y="1544347"/>
            <a:ext cx="4676439" cy="5313651"/>
          </a:xfrm>
          <a:custGeom>
            <a:avLst/>
            <a:gdLst>
              <a:gd name="connsiteX0" fmla="*/ 6846874 w 6846874"/>
              <a:gd name="connsiteY0" fmla="*/ 3021586 h 3021586"/>
              <a:gd name="connsiteX1" fmla="*/ 0 w 6846874"/>
              <a:gd name="connsiteY1" fmla="*/ 3021585 h 3021586"/>
              <a:gd name="connsiteX2" fmla="*/ 3399286 w 6846874"/>
              <a:gd name="connsiteY2" fmla="*/ 0 h 3021586"/>
              <a:gd name="connsiteX0" fmla="*/ 6846874 w 6846874"/>
              <a:gd name="connsiteY0" fmla="*/ 3016405 h 3016405"/>
              <a:gd name="connsiteX1" fmla="*/ 0 w 6846874"/>
              <a:gd name="connsiteY1" fmla="*/ 3016404 h 3016405"/>
              <a:gd name="connsiteX2" fmla="*/ 3425190 w 6846874"/>
              <a:gd name="connsiteY2" fmla="*/ 0 h 3016405"/>
              <a:gd name="connsiteX3" fmla="*/ 6846874 w 6846874"/>
              <a:gd name="connsiteY3" fmla="*/ 3016405 h 3016405"/>
              <a:gd name="connsiteX0" fmla="*/ 6846874 w 6846874"/>
              <a:gd name="connsiteY0" fmla="*/ 3055286 h 3055286"/>
              <a:gd name="connsiteX1" fmla="*/ 0 w 6846874"/>
              <a:gd name="connsiteY1" fmla="*/ 3055285 h 3055286"/>
              <a:gd name="connsiteX2" fmla="*/ 3425190 w 6846874"/>
              <a:gd name="connsiteY2" fmla="*/ 0 h 3055286"/>
              <a:gd name="connsiteX3" fmla="*/ 6846874 w 6846874"/>
              <a:gd name="connsiteY3" fmla="*/ 3055286 h 3055286"/>
              <a:gd name="connsiteX0" fmla="*/ 6846874 w 6846874"/>
              <a:gd name="connsiteY0" fmla="*/ 5422604 h 5422604"/>
              <a:gd name="connsiteX1" fmla="*/ 0 w 6846874"/>
              <a:gd name="connsiteY1" fmla="*/ 5422603 h 5422604"/>
              <a:gd name="connsiteX2" fmla="*/ 6839561 w 6846874"/>
              <a:gd name="connsiteY2" fmla="*/ 0 h 5422604"/>
              <a:gd name="connsiteX3" fmla="*/ 6846874 w 6846874"/>
              <a:gd name="connsiteY3" fmla="*/ 5422604 h 54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6874" h="5422604">
                <a:moveTo>
                  <a:pt x="6846874" y="5422604"/>
                </a:moveTo>
                <a:lnTo>
                  <a:pt x="0" y="5422603"/>
                </a:lnTo>
                <a:lnTo>
                  <a:pt x="6839561" y="0"/>
                </a:lnTo>
                <a:cubicBezTo>
                  <a:pt x="6841999" y="1807535"/>
                  <a:pt x="6844436" y="3615069"/>
                  <a:pt x="6846874" y="5422604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269395-2A87-1C3C-32B3-08085DB9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81101"/>
            <a:ext cx="6657108" cy="28324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cap="all" spc="300">
                <a:solidFill>
                  <a:srgbClr val="FFFFFF"/>
                </a:solidFill>
              </a:rPr>
              <a:t>Ďakujem za pozornosť pevne verím v to že si spolu Olomouc užijeme najviac ako sa dá</a:t>
            </a:r>
          </a:p>
        </p:txBody>
      </p:sp>
    </p:spTree>
    <p:extLst>
      <p:ext uri="{BB962C8B-B14F-4D97-AF65-F5344CB8AC3E}">
        <p14:creationId xmlns:p14="http://schemas.microsoft.com/office/powerpoint/2010/main" val="24066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6948715C-EFCC-1A4C-FC38-30ECEE225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68" r="1" b="3360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3F8D9F-F250-BF05-D1BC-04C572F0D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04" y="649878"/>
            <a:ext cx="4924038" cy="5091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200" dirty="0">
                <a:ea typeface="+mn-lt"/>
                <a:cs typeface="+mn-lt"/>
              </a:rPr>
              <a:t>Olomouc je štatutárne mesto v Česku rozkladajúce sa na strednej Morave, hlavné mesto Olomouckého kraja a univerzitné mesto. Je metropolou Hanej a historickou metropolou celej Moravy. V meste žilo 1. januára 2019 podľa ČŠÚ 100 523 obyvateľov. Olomouc je tak šiestym najľudnatejším mestom v krajine. V širšej aglomerácii mesta žije zhruba 450 tisíc ľudí.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119287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CC10FC-6518-423B-A972-3E4F7A4A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2D844-708E-4EAC-BF72-D7CE20B9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968550 w 9403920"/>
              <a:gd name="connsiteY2" fmla="*/ 1 h 6858000"/>
              <a:gd name="connsiteX3" fmla="*/ 9403920 w 9403920"/>
              <a:gd name="connsiteY3" fmla="*/ 1 h 6858000"/>
              <a:gd name="connsiteX4" fmla="*/ 9403920 w 9403920"/>
              <a:gd name="connsiteY4" fmla="*/ 6858000 h 6858000"/>
              <a:gd name="connsiteX5" fmla="*/ 6787053 w 9403920"/>
              <a:gd name="connsiteY5" fmla="*/ 6858000 h 6858000"/>
              <a:gd name="connsiteX6" fmla="*/ 6787053 w 9403920"/>
              <a:gd name="connsiteY6" fmla="*/ 6857999 h 6858000"/>
              <a:gd name="connsiteX7" fmla="*/ 2530229 w 9403920"/>
              <a:gd name="connsiteY7" fmla="*/ 6857999 h 6858000"/>
              <a:gd name="connsiteX8" fmla="*/ 2530228 w 9403920"/>
              <a:gd name="connsiteY8" fmla="*/ 6858000 h 6858000"/>
              <a:gd name="connsiteX9" fmla="*/ 300893 w 9403920"/>
              <a:gd name="connsiteY9" fmla="*/ 6858000 h 6858000"/>
              <a:gd name="connsiteX10" fmla="*/ 300894 w 9403920"/>
              <a:gd name="connsiteY10" fmla="*/ 6857999 h 6858000"/>
              <a:gd name="connsiteX11" fmla="*/ 0 w 9403920"/>
              <a:gd name="connsiteY11" fmla="*/ 6857999 h 6858000"/>
              <a:gd name="connsiteX12" fmla="*/ 300896 w 9403920"/>
              <a:gd name="connsiteY12" fmla="*/ 6857997 h 6858000"/>
              <a:gd name="connsiteX13" fmla="*/ 4740458 w 9403920"/>
              <a:gd name="connsiteY13" fmla="*/ 1792521 h 6858000"/>
              <a:gd name="connsiteX14" fmla="*/ 6304967 w 9403920"/>
              <a:gd name="connsiteY14" fmla="*/ 1 h 6858000"/>
              <a:gd name="connsiteX15" fmla="*/ 6311485 w 9403920"/>
              <a:gd name="connsiteY15" fmla="*/ 1 h 6858000"/>
              <a:gd name="connsiteX16" fmla="*/ 6311486 w 9403920"/>
              <a:gd name="connsiteY16" fmla="*/ 0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9403920 w 9403920"/>
              <a:gd name="connsiteY2" fmla="*/ 1 h 6858000"/>
              <a:gd name="connsiteX3" fmla="*/ 9403920 w 9403920"/>
              <a:gd name="connsiteY3" fmla="*/ 6858000 h 6858000"/>
              <a:gd name="connsiteX4" fmla="*/ 6787053 w 9403920"/>
              <a:gd name="connsiteY4" fmla="*/ 6858000 h 6858000"/>
              <a:gd name="connsiteX5" fmla="*/ 6787053 w 9403920"/>
              <a:gd name="connsiteY5" fmla="*/ 6857999 h 6858000"/>
              <a:gd name="connsiteX6" fmla="*/ 2530229 w 9403920"/>
              <a:gd name="connsiteY6" fmla="*/ 6857999 h 6858000"/>
              <a:gd name="connsiteX7" fmla="*/ 2530228 w 9403920"/>
              <a:gd name="connsiteY7" fmla="*/ 6858000 h 6858000"/>
              <a:gd name="connsiteX8" fmla="*/ 300893 w 9403920"/>
              <a:gd name="connsiteY8" fmla="*/ 6858000 h 6858000"/>
              <a:gd name="connsiteX9" fmla="*/ 300894 w 9403920"/>
              <a:gd name="connsiteY9" fmla="*/ 6857999 h 6858000"/>
              <a:gd name="connsiteX10" fmla="*/ 0 w 9403920"/>
              <a:gd name="connsiteY10" fmla="*/ 6857999 h 6858000"/>
              <a:gd name="connsiteX11" fmla="*/ 300896 w 9403920"/>
              <a:gd name="connsiteY11" fmla="*/ 6857997 h 6858000"/>
              <a:gd name="connsiteX12" fmla="*/ 4740458 w 9403920"/>
              <a:gd name="connsiteY12" fmla="*/ 1792521 h 6858000"/>
              <a:gd name="connsiteX13" fmla="*/ 6304967 w 9403920"/>
              <a:gd name="connsiteY13" fmla="*/ 1 h 6858000"/>
              <a:gd name="connsiteX14" fmla="*/ 6311485 w 9403920"/>
              <a:gd name="connsiteY14" fmla="*/ 1 h 6858000"/>
              <a:gd name="connsiteX15" fmla="*/ 6311486 w 9403920"/>
              <a:gd name="connsiteY15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4740458 w 9403920"/>
              <a:gd name="connsiteY11" fmla="*/ 1792521 h 6858000"/>
              <a:gd name="connsiteX12" fmla="*/ 6304967 w 9403920"/>
              <a:gd name="connsiteY12" fmla="*/ 1 h 6858000"/>
              <a:gd name="connsiteX13" fmla="*/ 6311485 w 9403920"/>
              <a:gd name="connsiteY13" fmla="*/ 1 h 6858000"/>
              <a:gd name="connsiteX14" fmla="*/ 6311486 w 9403920"/>
              <a:gd name="connsiteY14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6304967 w 9403920"/>
              <a:gd name="connsiteY11" fmla="*/ 1 h 6858000"/>
              <a:gd name="connsiteX12" fmla="*/ 6311485 w 9403920"/>
              <a:gd name="connsiteY12" fmla="*/ 1 h 6858000"/>
              <a:gd name="connsiteX13" fmla="*/ 6311486 w 9403920"/>
              <a:gd name="connsiteY13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2229335 w 9103027"/>
              <a:gd name="connsiteY6" fmla="*/ 6858000 h 6858000"/>
              <a:gd name="connsiteX7" fmla="*/ 0 w 9103027"/>
              <a:gd name="connsiteY7" fmla="*/ 6858000 h 6858000"/>
              <a:gd name="connsiteX8" fmla="*/ 1 w 9103027"/>
              <a:gd name="connsiteY8" fmla="*/ 6857999 h 6858000"/>
              <a:gd name="connsiteX9" fmla="*/ 3 w 9103027"/>
              <a:gd name="connsiteY9" fmla="*/ 6857997 h 6858000"/>
              <a:gd name="connsiteX10" fmla="*/ 6004074 w 9103027"/>
              <a:gd name="connsiteY10" fmla="*/ 1 h 6858000"/>
              <a:gd name="connsiteX11" fmla="*/ 6010592 w 9103027"/>
              <a:gd name="connsiteY11" fmla="*/ 1 h 6858000"/>
              <a:gd name="connsiteX12" fmla="*/ 6010593 w 9103027"/>
              <a:gd name="connsiteY12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0 w 9103027"/>
              <a:gd name="connsiteY6" fmla="*/ 6858000 h 6858000"/>
              <a:gd name="connsiteX7" fmla="*/ 1 w 9103027"/>
              <a:gd name="connsiteY7" fmla="*/ 6857999 h 6858000"/>
              <a:gd name="connsiteX8" fmla="*/ 3 w 9103027"/>
              <a:gd name="connsiteY8" fmla="*/ 6857997 h 6858000"/>
              <a:gd name="connsiteX9" fmla="*/ 6004074 w 9103027"/>
              <a:gd name="connsiteY9" fmla="*/ 1 h 6858000"/>
              <a:gd name="connsiteX10" fmla="*/ 6010592 w 9103027"/>
              <a:gd name="connsiteY10" fmla="*/ 1 h 6858000"/>
              <a:gd name="connsiteX11" fmla="*/ 6010593 w 9103027"/>
              <a:gd name="connsiteY11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2229336 w 9103027"/>
              <a:gd name="connsiteY4" fmla="*/ 6857999 h 6858000"/>
              <a:gd name="connsiteX5" fmla="*/ 0 w 9103027"/>
              <a:gd name="connsiteY5" fmla="*/ 6858000 h 6858000"/>
              <a:gd name="connsiteX6" fmla="*/ 1 w 9103027"/>
              <a:gd name="connsiteY6" fmla="*/ 6857999 h 6858000"/>
              <a:gd name="connsiteX7" fmla="*/ 3 w 9103027"/>
              <a:gd name="connsiteY7" fmla="*/ 6857997 h 6858000"/>
              <a:gd name="connsiteX8" fmla="*/ 6004074 w 9103027"/>
              <a:gd name="connsiteY8" fmla="*/ 1 h 6858000"/>
              <a:gd name="connsiteX9" fmla="*/ 6010592 w 9103027"/>
              <a:gd name="connsiteY9" fmla="*/ 1 h 6858000"/>
              <a:gd name="connsiteX10" fmla="*/ 6010593 w 9103027"/>
              <a:gd name="connsiteY10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2229336 w 9103027"/>
              <a:gd name="connsiteY3" fmla="*/ 6857999 h 6858000"/>
              <a:gd name="connsiteX4" fmla="*/ 0 w 9103027"/>
              <a:gd name="connsiteY4" fmla="*/ 6858000 h 6858000"/>
              <a:gd name="connsiteX5" fmla="*/ 1 w 9103027"/>
              <a:gd name="connsiteY5" fmla="*/ 6857999 h 6858000"/>
              <a:gd name="connsiteX6" fmla="*/ 3 w 9103027"/>
              <a:gd name="connsiteY6" fmla="*/ 6857997 h 6858000"/>
              <a:gd name="connsiteX7" fmla="*/ 6004074 w 9103027"/>
              <a:gd name="connsiteY7" fmla="*/ 1 h 6858000"/>
              <a:gd name="connsiteX8" fmla="*/ 6010592 w 9103027"/>
              <a:gd name="connsiteY8" fmla="*/ 1 h 6858000"/>
              <a:gd name="connsiteX9" fmla="*/ 6010593 w 9103027"/>
              <a:gd name="connsiteY9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0 w 9103027"/>
              <a:gd name="connsiteY3" fmla="*/ 6858000 h 6858000"/>
              <a:gd name="connsiteX4" fmla="*/ 1 w 9103027"/>
              <a:gd name="connsiteY4" fmla="*/ 6857999 h 6858000"/>
              <a:gd name="connsiteX5" fmla="*/ 3 w 9103027"/>
              <a:gd name="connsiteY5" fmla="*/ 6857997 h 6858000"/>
              <a:gd name="connsiteX6" fmla="*/ 6004074 w 9103027"/>
              <a:gd name="connsiteY6" fmla="*/ 1 h 6858000"/>
              <a:gd name="connsiteX7" fmla="*/ 6010592 w 9103027"/>
              <a:gd name="connsiteY7" fmla="*/ 1 h 6858000"/>
              <a:gd name="connsiteX8" fmla="*/ 6010593 w 91030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D1AD6547-E0B3-59A8-B426-F69252476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9203" r="12819"/>
          <a:stretch/>
        </p:blipFill>
        <p:spPr>
          <a:xfrm>
            <a:off x="20" y="10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B227E1-F100-4CF9-9797-1E2001BBE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92F784-B7C7-0590-4F3E-1AB78C2B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03866"/>
            <a:ext cx="3813888" cy="1958340"/>
          </a:xfrm>
        </p:spPr>
        <p:txBody>
          <a:bodyPr anchor="t">
            <a:normAutofit/>
          </a:bodyPr>
          <a:lstStyle/>
          <a:p>
            <a:r>
              <a:rPr lang="sk-SK" sz="4800" dirty="0">
                <a:solidFill>
                  <a:srgbClr val="FFFFFF"/>
                </a:solidFill>
              </a:rPr>
              <a:t>Stredovek 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6B2AC7-622C-6C80-E9FE-C01807E24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283" y="1094301"/>
            <a:ext cx="4583697" cy="4994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110000"/>
              </a:lnSpc>
            </a:pPr>
            <a:r>
              <a:rPr lang="sk-SK" sz="1700" dirty="0">
                <a:ea typeface="+mn-lt"/>
                <a:cs typeface="+mn-lt"/>
              </a:rPr>
              <a:t>Olomouc bol po Prahe a Vroclave v stredoveku tretím najväčším mestom krajín Koruny Českej a súťažil s Brnom o status centra Moravy. To sa však zmenilo potom čo mesto okupovala armáda Švédskeho impéria v rokoch 1642 až 1650. V polovici 18. storočia sa mesto premenilo na mocnú pevnosť a z Olomouca sa stalo významné obranné centrum so sídlom významnej vojenskej posádky. V nasledujúcich rokoch v meste vyrástlo množstvo kasární, cvičísk, skladov, ktoré armáda využívala aj po zrušení pevnosti v roku 1884, počas Prvej československej republiky (vtedy vzniklo významné letisko v mestskej časti </a:t>
            </a:r>
            <a:r>
              <a:rPr lang="sk-SK" sz="1700" dirty="0" err="1">
                <a:ea typeface="+mn-lt"/>
                <a:cs typeface="+mn-lt"/>
              </a:rPr>
              <a:t>Neředín</a:t>
            </a:r>
            <a:r>
              <a:rPr lang="sk-SK" sz="1700" dirty="0">
                <a:ea typeface="+mn-lt"/>
                <a:cs typeface="+mn-lt"/>
              </a:rPr>
              <a:t>) a aj po druhej svetovej vojne.</a:t>
            </a:r>
            <a:r>
              <a:rPr lang="sk-SK" sz="1100" dirty="0">
                <a:ea typeface="+mn-lt"/>
                <a:cs typeface="+mn-lt"/>
              </a:rPr>
              <a:t> .</a:t>
            </a:r>
            <a:endParaRPr lang="sk-SK" sz="11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6758A3-C4A6-479A-8755-3BEC6314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61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B54B0-8F83-EA2E-211B-E718503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5060829" cy="4293879"/>
          </a:xfrm>
        </p:spPr>
        <p:txBody>
          <a:bodyPr>
            <a:normAutofit/>
          </a:bodyPr>
          <a:lstStyle/>
          <a:p>
            <a:r>
              <a:rPr lang="sk-SK" dirty="0">
                <a:ea typeface="+mj-lt"/>
                <a:cs typeface="+mj-lt"/>
              </a:rPr>
              <a:t>Znak Olomouca používaný medzi rokmi 1758 – 1918</a:t>
            </a:r>
            <a:endParaRPr lang="sk-SK" dirty="0"/>
          </a:p>
        </p:txBody>
      </p:sp>
      <p:pic>
        <p:nvPicPr>
          <p:cNvPr id="4" name="Obrázok 4" descr="Obrázok, na ktorom je budova, tehla, vonkajšie, plaketa&#10;&#10;Automaticky generovaný popis">
            <a:extLst>
              <a:ext uri="{FF2B5EF4-FFF2-40B4-BE49-F238E27FC236}">
                <a16:creationId xmlns:a16="http://schemas.microsoft.com/office/drawing/2014/main" id="{1409FEA8-3FF5-756D-5286-F2F514B00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5192" y="811848"/>
            <a:ext cx="4022066" cy="4781550"/>
          </a:xfrm>
        </p:spPr>
      </p:pic>
    </p:spTree>
    <p:extLst>
      <p:ext uri="{BB962C8B-B14F-4D97-AF65-F5344CB8AC3E}">
        <p14:creationId xmlns:p14="http://schemas.microsoft.com/office/powerpoint/2010/main" val="90443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D2284B-B8B7-4BE1-A9DE-32E5FCF7B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9A50FD-B9F0-2A43-150F-1A164637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195" y="5064505"/>
            <a:ext cx="5946841" cy="1510261"/>
          </a:xfrm>
        </p:spPr>
        <p:txBody>
          <a:bodyPr anchor="b">
            <a:normAutofit/>
          </a:bodyPr>
          <a:lstStyle/>
          <a:p>
            <a:pPr algn="r"/>
            <a:r>
              <a:rPr lang="sk-SK" dirty="0"/>
              <a:t>Dejiny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2638D79-9C7C-35B5-9F78-F6BEF796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219" y="1069716"/>
            <a:ext cx="4099931" cy="50489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sk-SK" sz="1800" dirty="0">
                <a:ea typeface="+mn-lt"/>
                <a:cs typeface="+mn-lt"/>
              </a:rPr>
              <a:t>Dejiny Olomouca ako kráľovského mesta sa začínajú rokom 1253, hoci olomoucký hrad vznikol už na začiatku 11. storočia a osídlenie tohto územia je ešte oveľa staršie. Olomouc bola prvým hlavným mestom Moravy, neskôr toto postavenie stratila v prospech Brna. Čiastočne kvôli ničivej švédskej okupácii v rokoch 1642-1650, naopak vďaka výstavbe pevnosti odolala pruskému obliehaniu roku 1758. Zostala tu napriek tomu univerzita </a:t>
            </a:r>
            <a:r>
              <a:rPr lang="sk-SK" sz="1800" dirty="0" err="1">
                <a:ea typeface="+mn-lt"/>
                <a:cs typeface="+mn-lt"/>
              </a:rPr>
              <a:t>av</a:t>
            </a:r>
            <a:r>
              <a:rPr lang="sk-SK" sz="1800" dirty="0">
                <a:ea typeface="+mn-lt"/>
                <a:cs typeface="+mn-lt"/>
              </a:rPr>
              <a:t> roku 1777 bolo olomoucké biskupstvo povýšené na arcibiskupstvo.</a:t>
            </a:r>
            <a:r>
              <a:rPr lang="sk-SK" sz="1300" dirty="0">
                <a:ea typeface="+mn-lt"/>
                <a:cs typeface="+mn-lt"/>
              </a:rPr>
              <a:t> </a:t>
            </a:r>
            <a:endParaRPr lang="sk-SK" sz="1300"/>
          </a:p>
        </p:txBody>
      </p:sp>
      <p:pic>
        <p:nvPicPr>
          <p:cNvPr id="7" name="Obrázok 7" descr="Obrázok, na ktorom je budova, vonkajšie, obloha, vládna budova&#10;&#10;Automaticky generovaný popis">
            <a:extLst>
              <a:ext uri="{FF2B5EF4-FFF2-40B4-BE49-F238E27FC236}">
                <a16:creationId xmlns:a16="http://schemas.microsoft.com/office/drawing/2014/main" id="{6102D9FD-CC82-E14E-7349-97D1137E7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94" y="1268162"/>
            <a:ext cx="6093124" cy="39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1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3B97D3-3894-4963-90C5-4EAA66131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B09010-B858-111D-1F9F-C3CB2EE1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873" y="872935"/>
            <a:ext cx="6430729" cy="1360898"/>
          </a:xfrm>
        </p:spPr>
        <p:txBody>
          <a:bodyPr>
            <a:normAutofit/>
          </a:bodyPr>
          <a:lstStyle/>
          <a:p>
            <a:r>
              <a:rPr lang="sk-SK" dirty="0"/>
              <a:t>Dolné námestie mesta Olomouc</a:t>
            </a:r>
          </a:p>
        </p:txBody>
      </p:sp>
      <p:pic>
        <p:nvPicPr>
          <p:cNvPr id="4" name="Obrázok 4" descr="Obrázok, na ktorom je vonkajšie, budova, kamenný, dav&#10;&#10;Automaticky generovaný popis">
            <a:extLst>
              <a:ext uri="{FF2B5EF4-FFF2-40B4-BE49-F238E27FC236}">
                <a16:creationId xmlns:a16="http://schemas.microsoft.com/office/drawing/2014/main" id="{CE829337-602A-308A-BC11-D1F939C2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99" y="533117"/>
            <a:ext cx="4039185" cy="5390373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F02E96-5F3F-4300-5658-B1BB5369F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873" y="2332026"/>
            <a:ext cx="5798126" cy="38401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dirty="0">
                <a:ea typeface="+mn-lt"/>
                <a:cs typeface="+mn-lt"/>
              </a:rPr>
              <a:t>Najdôležitejšou pamiatkou Dolného námestia je bezpochyby Mariánsky stĺp z 18. storočia. Bol postavený z vďačnosti olomouckých mešťanov za ukončený mor, ktorý v tom čase vyčíňal na Morave. Dnes je z neho národná kultúrna pamiatka. Okrem neho nájdete na námestí aj Jupiterovu či Neptúnovu fontánu.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3663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C10FC-6518-423B-A972-3E4F7A4A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5D2D844-708E-4EAC-BF72-D7CE20B9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968550 w 9403920"/>
              <a:gd name="connsiteY2" fmla="*/ 1 h 6858000"/>
              <a:gd name="connsiteX3" fmla="*/ 9403920 w 9403920"/>
              <a:gd name="connsiteY3" fmla="*/ 1 h 6858000"/>
              <a:gd name="connsiteX4" fmla="*/ 9403920 w 9403920"/>
              <a:gd name="connsiteY4" fmla="*/ 6858000 h 6858000"/>
              <a:gd name="connsiteX5" fmla="*/ 6787053 w 9403920"/>
              <a:gd name="connsiteY5" fmla="*/ 6858000 h 6858000"/>
              <a:gd name="connsiteX6" fmla="*/ 6787053 w 9403920"/>
              <a:gd name="connsiteY6" fmla="*/ 6857999 h 6858000"/>
              <a:gd name="connsiteX7" fmla="*/ 2530229 w 9403920"/>
              <a:gd name="connsiteY7" fmla="*/ 6857999 h 6858000"/>
              <a:gd name="connsiteX8" fmla="*/ 2530228 w 9403920"/>
              <a:gd name="connsiteY8" fmla="*/ 6858000 h 6858000"/>
              <a:gd name="connsiteX9" fmla="*/ 300893 w 9403920"/>
              <a:gd name="connsiteY9" fmla="*/ 6858000 h 6858000"/>
              <a:gd name="connsiteX10" fmla="*/ 300894 w 9403920"/>
              <a:gd name="connsiteY10" fmla="*/ 6857999 h 6858000"/>
              <a:gd name="connsiteX11" fmla="*/ 0 w 9403920"/>
              <a:gd name="connsiteY11" fmla="*/ 6857999 h 6858000"/>
              <a:gd name="connsiteX12" fmla="*/ 300896 w 9403920"/>
              <a:gd name="connsiteY12" fmla="*/ 6857997 h 6858000"/>
              <a:gd name="connsiteX13" fmla="*/ 4740458 w 9403920"/>
              <a:gd name="connsiteY13" fmla="*/ 1792521 h 6858000"/>
              <a:gd name="connsiteX14" fmla="*/ 6304967 w 9403920"/>
              <a:gd name="connsiteY14" fmla="*/ 1 h 6858000"/>
              <a:gd name="connsiteX15" fmla="*/ 6311485 w 9403920"/>
              <a:gd name="connsiteY15" fmla="*/ 1 h 6858000"/>
              <a:gd name="connsiteX16" fmla="*/ 6311486 w 9403920"/>
              <a:gd name="connsiteY16" fmla="*/ 0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9403920 w 9403920"/>
              <a:gd name="connsiteY2" fmla="*/ 1 h 6858000"/>
              <a:gd name="connsiteX3" fmla="*/ 9403920 w 9403920"/>
              <a:gd name="connsiteY3" fmla="*/ 6858000 h 6858000"/>
              <a:gd name="connsiteX4" fmla="*/ 6787053 w 9403920"/>
              <a:gd name="connsiteY4" fmla="*/ 6858000 h 6858000"/>
              <a:gd name="connsiteX5" fmla="*/ 6787053 w 9403920"/>
              <a:gd name="connsiteY5" fmla="*/ 6857999 h 6858000"/>
              <a:gd name="connsiteX6" fmla="*/ 2530229 w 9403920"/>
              <a:gd name="connsiteY6" fmla="*/ 6857999 h 6858000"/>
              <a:gd name="connsiteX7" fmla="*/ 2530228 w 9403920"/>
              <a:gd name="connsiteY7" fmla="*/ 6858000 h 6858000"/>
              <a:gd name="connsiteX8" fmla="*/ 300893 w 9403920"/>
              <a:gd name="connsiteY8" fmla="*/ 6858000 h 6858000"/>
              <a:gd name="connsiteX9" fmla="*/ 300894 w 9403920"/>
              <a:gd name="connsiteY9" fmla="*/ 6857999 h 6858000"/>
              <a:gd name="connsiteX10" fmla="*/ 0 w 9403920"/>
              <a:gd name="connsiteY10" fmla="*/ 6857999 h 6858000"/>
              <a:gd name="connsiteX11" fmla="*/ 300896 w 9403920"/>
              <a:gd name="connsiteY11" fmla="*/ 6857997 h 6858000"/>
              <a:gd name="connsiteX12" fmla="*/ 4740458 w 9403920"/>
              <a:gd name="connsiteY12" fmla="*/ 1792521 h 6858000"/>
              <a:gd name="connsiteX13" fmla="*/ 6304967 w 9403920"/>
              <a:gd name="connsiteY13" fmla="*/ 1 h 6858000"/>
              <a:gd name="connsiteX14" fmla="*/ 6311485 w 9403920"/>
              <a:gd name="connsiteY14" fmla="*/ 1 h 6858000"/>
              <a:gd name="connsiteX15" fmla="*/ 6311486 w 9403920"/>
              <a:gd name="connsiteY15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4740458 w 9403920"/>
              <a:gd name="connsiteY11" fmla="*/ 1792521 h 6858000"/>
              <a:gd name="connsiteX12" fmla="*/ 6304967 w 9403920"/>
              <a:gd name="connsiteY12" fmla="*/ 1 h 6858000"/>
              <a:gd name="connsiteX13" fmla="*/ 6311485 w 9403920"/>
              <a:gd name="connsiteY13" fmla="*/ 1 h 6858000"/>
              <a:gd name="connsiteX14" fmla="*/ 6311486 w 9403920"/>
              <a:gd name="connsiteY14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6304967 w 9403920"/>
              <a:gd name="connsiteY11" fmla="*/ 1 h 6858000"/>
              <a:gd name="connsiteX12" fmla="*/ 6311485 w 9403920"/>
              <a:gd name="connsiteY12" fmla="*/ 1 h 6858000"/>
              <a:gd name="connsiteX13" fmla="*/ 6311486 w 9403920"/>
              <a:gd name="connsiteY13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2229335 w 9103027"/>
              <a:gd name="connsiteY6" fmla="*/ 6858000 h 6858000"/>
              <a:gd name="connsiteX7" fmla="*/ 0 w 9103027"/>
              <a:gd name="connsiteY7" fmla="*/ 6858000 h 6858000"/>
              <a:gd name="connsiteX8" fmla="*/ 1 w 9103027"/>
              <a:gd name="connsiteY8" fmla="*/ 6857999 h 6858000"/>
              <a:gd name="connsiteX9" fmla="*/ 3 w 9103027"/>
              <a:gd name="connsiteY9" fmla="*/ 6857997 h 6858000"/>
              <a:gd name="connsiteX10" fmla="*/ 6004074 w 9103027"/>
              <a:gd name="connsiteY10" fmla="*/ 1 h 6858000"/>
              <a:gd name="connsiteX11" fmla="*/ 6010592 w 9103027"/>
              <a:gd name="connsiteY11" fmla="*/ 1 h 6858000"/>
              <a:gd name="connsiteX12" fmla="*/ 6010593 w 9103027"/>
              <a:gd name="connsiteY12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0 w 9103027"/>
              <a:gd name="connsiteY6" fmla="*/ 6858000 h 6858000"/>
              <a:gd name="connsiteX7" fmla="*/ 1 w 9103027"/>
              <a:gd name="connsiteY7" fmla="*/ 6857999 h 6858000"/>
              <a:gd name="connsiteX8" fmla="*/ 3 w 9103027"/>
              <a:gd name="connsiteY8" fmla="*/ 6857997 h 6858000"/>
              <a:gd name="connsiteX9" fmla="*/ 6004074 w 9103027"/>
              <a:gd name="connsiteY9" fmla="*/ 1 h 6858000"/>
              <a:gd name="connsiteX10" fmla="*/ 6010592 w 9103027"/>
              <a:gd name="connsiteY10" fmla="*/ 1 h 6858000"/>
              <a:gd name="connsiteX11" fmla="*/ 6010593 w 9103027"/>
              <a:gd name="connsiteY11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2229336 w 9103027"/>
              <a:gd name="connsiteY4" fmla="*/ 6857999 h 6858000"/>
              <a:gd name="connsiteX5" fmla="*/ 0 w 9103027"/>
              <a:gd name="connsiteY5" fmla="*/ 6858000 h 6858000"/>
              <a:gd name="connsiteX6" fmla="*/ 1 w 9103027"/>
              <a:gd name="connsiteY6" fmla="*/ 6857999 h 6858000"/>
              <a:gd name="connsiteX7" fmla="*/ 3 w 9103027"/>
              <a:gd name="connsiteY7" fmla="*/ 6857997 h 6858000"/>
              <a:gd name="connsiteX8" fmla="*/ 6004074 w 9103027"/>
              <a:gd name="connsiteY8" fmla="*/ 1 h 6858000"/>
              <a:gd name="connsiteX9" fmla="*/ 6010592 w 9103027"/>
              <a:gd name="connsiteY9" fmla="*/ 1 h 6858000"/>
              <a:gd name="connsiteX10" fmla="*/ 6010593 w 9103027"/>
              <a:gd name="connsiteY10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2229336 w 9103027"/>
              <a:gd name="connsiteY3" fmla="*/ 6857999 h 6858000"/>
              <a:gd name="connsiteX4" fmla="*/ 0 w 9103027"/>
              <a:gd name="connsiteY4" fmla="*/ 6858000 h 6858000"/>
              <a:gd name="connsiteX5" fmla="*/ 1 w 9103027"/>
              <a:gd name="connsiteY5" fmla="*/ 6857999 h 6858000"/>
              <a:gd name="connsiteX6" fmla="*/ 3 w 9103027"/>
              <a:gd name="connsiteY6" fmla="*/ 6857997 h 6858000"/>
              <a:gd name="connsiteX7" fmla="*/ 6004074 w 9103027"/>
              <a:gd name="connsiteY7" fmla="*/ 1 h 6858000"/>
              <a:gd name="connsiteX8" fmla="*/ 6010592 w 9103027"/>
              <a:gd name="connsiteY8" fmla="*/ 1 h 6858000"/>
              <a:gd name="connsiteX9" fmla="*/ 6010593 w 9103027"/>
              <a:gd name="connsiteY9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0 w 9103027"/>
              <a:gd name="connsiteY3" fmla="*/ 6858000 h 6858000"/>
              <a:gd name="connsiteX4" fmla="*/ 1 w 9103027"/>
              <a:gd name="connsiteY4" fmla="*/ 6857999 h 6858000"/>
              <a:gd name="connsiteX5" fmla="*/ 3 w 9103027"/>
              <a:gd name="connsiteY5" fmla="*/ 6857997 h 6858000"/>
              <a:gd name="connsiteX6" fmla="*/ 6004074 w 9103027"/>
              <a:gd name="connsiteY6" fmla="*/ 1 h 6858000"/>
              <a:gd name="connsiteX7" fmla="*/ 6010592 w 9103027"/>
              <a:gd name="connsiteY7" fmla="*/ 1 h 6858000"/>
              <a:gd name="connsiteX8" fmla="*/ 6010593 w 91030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Obrázok 4" descr="Obrázok, na ktorom je budova, vonkajšie&#10;&#10;Automaticky generovaný popis">
            <a:extLst>
              <a:ext uri="{FF2B5EF4-FFF2-40B4-BE49-F238E27FC236}">
                <a16:creationId xmlns:a16="http://schemas.microsoft.com/office/drawing/2014/main" id="{C6C2E567-5DE6-1DB1-E2F1-5F2F66527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6989" r="1" b="22721"/>
          <a:stretch/>
        </p:blipFill>
        <p:spPr>
          <a:xfrm>
            <a:off x="20" y="10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FB227E1-F100-4CF9-9797-1E2001BBE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E548D0-BA7E-388D-4AFC-AD20FFA7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944" y="945074"/>
            <a:ext cx="3813888" cy="1958340"/>
          </a:xfrm>
        </p:spPr>
        <p:txBody>
          <a:bodyPr anchor="t"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Horné námestie mesta Olomouc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B79136-CEC2-F069-CC1A-B9DDB90A3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926" y="720489"/>
            <a:ext cx="4368036" cy="54258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10000"/>
              </a:lnSpc>
            </a:pPr>
            <a:r>
              <a:rPr lang="sk-SK" dirty="0">
                <a:ea typeface="+mn-lt"/>
                <a:cs typeface="+mn-lt"/>
              </a:rPr>
              <a:t>Už od čias, kedy bol Olomouc hlavným mestom Moravy, bolo považované Horné námestie za centrum mesta a symbolom ekonomickej a politickej dôležitosti. Ústredným bodom námestia je už na prvý pohľad budova radnice, ktorej súčasťou je aj nie veľmi známy Olomoucký orloj. Ten je jedným z mála heliocentrických orlojov na svete, za čo bude pravdepodobne vďačiť socialistickému realizmu. Do tohoto štýlu bol totiž zrekonštruovaný v roku 1955.</a:t>
            </a:r>
            <a:endParaRPr lang="sk-SK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6758A3-C4A6-479A-8755-3BEC6314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2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B6C04-558B-4589-9DAF-564B19C7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956E1E-EF3B-4652-9F6E-487E31C70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D9BE1E-62D6-B458-601E-BCA85942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697" y="2050331"/>
            <a:ext cx="4190999" cy="3549649"/>
          </a:xfrm>
        </p:spPr>
        <p:txBody>
          <a:bodyPr anchor="b">
            <a:normAutofit/>
          </a:bodyPr>
          <a:lstStyle/>
          <a:p>
            <a:pPr algn="r"/>
            <a:r>
              <a:rPr lang="sk-SK" sz="5000" dirty="0"/>
              <a:t>Olomoucké kostoly</a:t>
            </a:r>
            <a:endParaRPr lang="sk-SK" sz="500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CA4710-9D86-7F0C-ABAB-67347E5FF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057" y="614143"/>
            <a:ext cx="4952999" cy="53137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1900">
                <a:ea typeface="+mn-lt"/>
                <a:cs typeface="+mn-lt"/>
              </a:rPr>
              <a:t>Iba o uličku ďalej od Horného námestia sa nachádza katolícky Kostol sv. </a:t>
            </a:r>
            <a:r>
              <a:rPr lang="sk-SK" sz="1900" err="1">
                <a:ea typeface="+mn-lt"/>
                <a:cs typeface="+mn-lt"/>
              </a:rPr>
              <a:t>Mořice</a:t>
            </a:r>
            <a:r>
              <a:rPr lang="sk-SK" sz="1900">
                <a:ea typeface="+mn-lt"/>
                <a:cs typeface="+mn-lt"/>
              </a:rPr>
              <a:t>, ktorý však bol počas našej návštevy zavretý a v procese reštaurácie. Vybrali sme sa preto opačným smerom k inému katolíckemu kostolu. Chrám sv. Michala z 13. storočia vás na prvý pohľad určite neupúta, keďže jeho zovňajšok je veľmi priemerný. Neváhajte ale vstúpiť dnu. Neoľutujete!</a:t>
            </a:r>
          </a:p>
          <a:p>
            <a:pPr>
              <a:lnSpc>
                <a:spcPct val="110000"/>
              </a:lnSpc>
            </a:pPr>
            <a:r>
              <a:rPr lang="sk-SK" sz="1900">
                <a:ea typeface="+mn-lt"/>
                <a:cs typeface="+mn-lt"/>
              </a:rPr>
              <a:t>Len pár metrov od Sv. Michala narazíte na kaplnku venovanú inému svätému, Jánovi Sarkanderovi. Niekdajšie vezenie bolo začiatkom 18. storočia zasvätené mučeníkom a prestavané do podoby dnešnej kaplnky.</a:t>
            </a:r>
            <a:endParaRPr lang="sk-SK" sz="19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4AF9CC-5349-4154-96CC-A2BD0D63F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4" descr="Obrázok, na ktorom je budova, vonkajšie, obloha, zem&#10;&#10;Automaticky generovaný popis">
            <a:extLst>
              <a:ext uri="{FF2B5EF4-FFF2-40B4-BE49-F238E27FC236}">
                <a16:creationId xmlns:a16="http://schemas.microsoft.com/office/drawing/2014/main" id="{F185198D-4713-DA62-A6FB-33672E0AA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608" y="764892"/>
            <a:ext cx="3344706" cy="3940931"/>
          </a:xfr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57F77F23-BF7B-319F-ABE2-C47A72E1BC1A}"/>
              </a:ext>
            </a:extLst>
          </p:cNvPr>
          <p:cNvSpPr txBox="1"/>
          <p:nvPr/>
        </p:nvSpPr>
        <p:spPr>
          <a:xfrm>
            <a:off x="2064589" y="494006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ea typeface="+mn-lt"/>
                <a:cs typeface="+mn-lt"/>
              </a:rPr>
              <a:t>Kaplnka sv. Jána </a:t>
            </a:r>
            <a:r>
              <a:rPr lang="sk-SK" dirty="0" err="1">
                <a:ea typeface="+mn-lt"/>
                <a:cs typeface="+mn-lt"/>
              </a:rPr>
              <a:t>Sarkandera</a:t>
            </a:r>
          </a:p>
        </p:txBody>
      </p:sp>
      <p:pic>
        <p:nvPicPr>
          <p:cNvPr id="6" name="Obrázok 6" descr="Obrázok, na ktorom je kamenný, oltár&#10;&#10;Automaticky generovaný popis">
            <a:extLst>
              <a:ext uri="{FF2B5EF4-FFF2-40B4-BE49-F238E27FC236}">
                <a16:creationId xmlns:a16="http://schemas.microsoft.com/office/drawing/2014/main" id="{55F6EA63-1DCB-4E40-E448-12AB67C76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928" y="379997"/>
            <a:ext cx="3361425" cy="4487739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7E629789-FC3A-9EC0-20AC-ABBA39FA3669}"/>
              </a:ext>
            </a:extLst>
          </p:cNvPr>
          <p:cNvSpPr txBox="1"/>
          <p:nvPr/>
        </p:nvSpPr>
        <p:spPr>
          <a:xfrm>
            <a:off x="7642105" y="505418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ea typeface="+mn-lt"/>
                <a:cs typeface="+mn-lt"/>
              </a:rPr>
              <a:t>Organ v Chráme sv. Michala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25102830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640</Words>
  <Application>Microsoft Office PowerPoint</Application>
  <PresentationFormat>Širokouhlá</PresentationFormat>
  <Paragraphs>20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Walbaum Display</vt:lpstr>
      <vt:lpstr>RegattaVTI</vt:lpstr>
      <vt:lpstr>OLOMOUC</vt:lpstr>
      <vt:lpstr>Prezentácia programu PowerPoint</vt:lpstr>
      <vt:lpstr>Stredovek </vt:lpstr>
      <vt:lpstr>Znak Olomouca používaný medzi rokmi 1758 – 1918</vt:lpstr>
      <vt:lpstr>Dejiny</vt:lpstr>
      <vt:lpstr>Dolné námestie mesta Olomouc</vt:lpstr>
      <vt:lpstr>Horné námestie mesta Olomouc</vt:lpstr>
      <vt:lpstr>Olomoucké kostoly</vt:lpstr>
      <vt:lpstr>Prezentácia programu PowerPoint</vt:lpstr>
      <vt:lpstr>Olomoucké pevnosti</vt:lpstr>
      <vt:lpstr>Ďakujem za pozornosť pevne verím v to že si spolu Olomouc užijeme najviac ako sa dá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Miska</dc:creator>
  <cp:lastModifiedBy>Miska</cp:lastModifiedBy>
  <cp:revision>164</cp:revision>
  <dcterms:created xsi:type="dcterms:W3CDTF">2022-05-18T17:13:36Z</dcterms:created>
  <dcterms:modified xsi:type="dcterms:W3CDTF">2022-05-19T13:21:42Z</dcterms:modified>
</cp:coreProperties>
</file>