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17"/>
  </p:notesMasterIdLst>
  <p:sldIdLst>
    <p:sldId id="277" r:id="rId2"/>
    <p:sldId id="290" r:id="rId3"/>
    <p:sldId id="278" r:id="rId4"/>
    <p:sldId id="279" r:id="rId5"/>
    <p:sldId id="281" r:id="rId6"/>
    <p:sldId id="282" r:id="rId7"/>
    <p:sldId id="283" r:id="rId8"/>
    <p:sldId id="292" r:id="rId9"/>
    <p:sldId id="284" r:id="rId10"/>
    <p:sldId id="285" r:id="rId11"/>
    <p:sldId id="286" r:id="rId12"/>
    <p:sldId id="287" r:id="rId13"/>
    <p:sldId id="288" r:id="rId14"/>
    <p:sldId id="289" r:id="rId15"/>
    <p:sldId id="29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871278-BBAF-48D7-A6F9-4BABA3BAD768}" v="395" dt="2022-03-25T21:17:21.8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1EFAA-F6C5-46AF-9787-BCBA4D3868AC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8D58E-630E-4982-820E-1E64066DFA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731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903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821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95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048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652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262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901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197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383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385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942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740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284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620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253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996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419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0AEC810-DF53-4C8B-A309-6CAC97F3272E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84704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183D90-BED5-465B-8143-597C2A747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4826000"/>
            <a:ext cx="9205969" cy="566738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Žilina, jún 2022							                	Účastník: Viktória </a:t>
            </a:r>
            <a:r>
              <a:rPr lang="sk-SK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Konkoľová</a:t>
            </a:r>
            <a:endParaRPr lang="sk-SK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Zástupný objekt pre obrázok 21">
            <a:extLst>
              <a:ext uri="{FF2B5EF4-FFF2-40B4-BE49-F238E27FC236}">
                <a16:creationId xmlns:a16="http://schemas.microsoft.com/office/drawing/2014/main" id="{C6C55472-F997-45C9-B210-E3B121C92AD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" r="700"/>
          <a:stretch>
            <a:fillRect/>
          </a:stretch>
        </p:blipFill>
        <p:spPr>
          <a:xfrm>
            <a:off x="677333" y="484042"/>
            <a:ext cx="9205969" cy="4118289"/>
          </a:xfrm>
        </p:spPr>
      </p:pic>
    </p:spTree>
    <p:extLst>
      <p:ext uri="{BB962C8B-B14F-4D97-AF65-F5344CB8AC3E}">
        <p14:creationId xmlns:p14="http://schemas.microsoft.com/office/powerpoint/2010/main" val="274586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3E4CB8-EE91-F247-5075-A74C4BF5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980300" cy="164198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sk-SK" sz="53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Bronzový model Olomouca</a:t>
            </a:r>
            <a:br>
              <a:rPr lang="sk-SK" sz="3600" b="1" i="0" dirty="0">
                <a:effectLst/>
                <a:latin typeface="Merriweather" panose="00000500000000000000" pitchFamily="2" charset="-18"/>
              </a:rPr>
            </a:br>
            <a:endParaRPr lang="sk-SK" sz="3600" dirty="0"/>
          </a:p>
        </p:txBody>
      </p:sp>
      <p:pic>
        <p:nvPicPr>
          <p:cNvPr id="8194" name="Picture 2" descr="Olomouc, visitolomouc.cz">
            <a:extLst>
              <a:ext uri="{FF2B5EF4-FFF2-40B4-BE49-F238E27FC236}">
                <a16:creationId xmlns:a16="http://schemas.microsoft.com/office/drawing/2014/main" id="{4C774370-3DEB-A54E-75B8-6E80CE565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" r="-2" b="-2"/>
          <a:stretch/>
        </p:blipFill>
        <p:spPr bwMode="auto">
          <a:xfrm>
            <a:off x="-1" y="10"/>
            <a:ext cx="46346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25D15F7-365A-766E-DC57-7CA0E6390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6663185" cy="3933217"/>
          </a:xfrm>
        </p:spPr>
        <p:txBody>
          <a:bodyPr>
            <a:normAutofit/>
          </a:bodyPr>
          <a:lstStyle/>
          <a:p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Len pár metrov od fontány nájdete ďalší </a:t>
            </a:r>
            <a:r>
              <a:rPr lang="sk-SK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Olomouc </a:t>
            </a: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alebo ak chcete mesto v meste</a:t>
            </a:r>
          </a:p>
          <a:p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 o </a:t>
            </a:r>
            <a:r>
              <a:rPr lang="sk-SK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bronzový model</a:t>
            </a: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mestskej pamiatkovej rezervácie </a:t>
            </a:r>
            <a:r>
              <a:rPr lang="sk-SK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Olomouca</a:t>
            </a:r>
            <a:endParaRPr lang="sk-SK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Vyhotovili ho v mierke 1:400</a:t>
            </a:r>
          </a:p>
          <a:p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Historické jadro mesta tak máte ako na dlani  </a:t>
            </a:r>
          </a:p>
          <a:p>
            <a:endParaRPr lang="sk-SK" dirty="0"/>
          </a:p>
        </p:txBody>
      </p:sp>
      <p:sp>
        <p:nvSpPr>
          <p:cNvPr id="5" name="Tlačidlo akcie: Návrat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99763DC-02CE-5BB5-1A75-99350F744FB8}"/>
              </a:ext>
            </a:extLst>
          </p:cNvPr>
          <p:cNvSpPr/>
          <p:nvPr/>
        </p:nvSpPr>
        <p:spPr>
          <a:xfrm>
            <a:off x="11302738" y="6248399"/>
            <a:ext cx="603316" cy="45405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088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513862-C50B-C14C-D671-ACBC3731E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431303"/>
            <a:ext cx="4767471" cy="1641986"/>
          </a:xfrm>
        </p:spPr>
        <p:txBody>
          <a:bodyPr>
            <a:normAutofit fontScale="90000"/>
          </a:bodyPr>
          <a:lstStyle/>
          <a:p>
            <a:r>
              <a:rPr lang="sk-SK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Arcibiskupský palác</a:t>
            </a:r>
            <a:endParaRPr lang="sk-SK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Arcibiskupsky Palac Archbishop`s Palace in Olomouc, Czech Republic Stock  Photo - Image of roof, moravia: 174068388">
            <a:extLst>
              <a:ext uri="{FF2B5EF4-FFF2-40B4-BE49-F238E27FC236}">
                <a16:creationId xmlns:a16="http://schemas.microsoft.com/office/drawing/2014/main" id="{D94774F8-D9D6-7798-807A-4B661C8CBA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" r="12988"/>
          <a:stretch/>
        </p:blipFill>
        <p:spPr bwMode="auto">
          <a:xfrm>
            <a:off x="-1" y="10"/>
            <a:ext cx="46346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855AF46-8178-6916-C0EA-6F3AE04A2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6711823" cy="38099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bol postavený v </a:t>
            </a:r>
            <a:r>
              <a:rPr lang="sk-SK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ranobarokovom</a:t>
            </a:r>
            <a:r>
              <a:rPr lang="sk-SK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štýle</a:t>
            </a: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 minulosti slúžil ako </a:t>
            </a:r>
            <a:r>
              <a:rPr lang="sk-SK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rezidencia biskupov</a:t>
            </a: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 roku 1848 bol v paláci dosadený na trón</a:t>
            </a:r>
            <a:r>
              <a:rPr lang="sk-SK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k-SK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František Jozef I</a:t>
            </a:r>
            <a:r>
              <a:rPr lang="sk-SK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 sprievodcom môžete navštíviť reprezentačné miestnosti. </a:t>
            </a:r>
            <a:r>
              <a:rPr lang="sk-SK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Palác má pravidelnú prevádzkovú dobu</a:t>
            </a: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počas letnej turistickej sezóny. Počas zimnej sezóny je nutné si prehliadku vopred telefonicky alebo e-mailom objednať. </a:t>
            </a:r>
          </a:p>
          <a:p>
            <a:pPr>
              <a:lnSpc>
                <a:spcPct val="90000"/>
              </a:lnSpc>
            </a:pP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Základné vstupné je </a:t>
            </a:r>
            <a:r>
              <a:rPr lang="sk-SK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lang="sk-SK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czk</a:t>
            </a:r>
            <a:r>
              <a:rPr lang="sk-SK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/3,12 eur/os.</a:t>
            </a:r>
            <a:endParaRPr lang="sk-SK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lačidlo akcie: Návrat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244AF6E1-E997-A4BA-26D6-94D08861E5FC}"/>
              </a:ext>
            </a:extLst>
          </p:cNvPr>
          <p:cNvSpPr/>
          <p:nvPr/>
        </p:nvSpPr>
        <p:spPr>
          <a:xfrm>
            <a:off x="11302738" y="6248399"/>
            <a:ext cx="603316" cy="45405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36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9D0375-09E3-7E06-66A4-89F5FCF5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sk-SK" sz="5300" b="1" i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Vlastivedné múzeum</a:t>
            </a:r>
            <a:br>
              <a:rPr lang="sk-SK" sz="3600" b="1" i="0" dirty="0">
                <a:effectLst/>
                <a:latin typeface="Merriweather" panose="00000500000000000000" pitchFamily="2" charset="-18"/>
              </a:rPr>
            </a:br>
            <a:endParaRPr lang="sk-SK" sz="3600" dirty="0"/>
          </a:p>
        </p:txBody>
      </p:sp>
      <p:pic>
        <p:nvPicPr>
          <p:cNvPr id="10242" name="Picture 2" descr="Vlastivedné múzeum v Olomouci – Wikipédia">
            <a:extLst>
              <a:ext uri="{FF2B5EF4-FFF2-40B4-BE49-F238E27FC236}">
                <a16:creationId xmlns:a16="http://schemas.microsoft.com/office/drawing/2014/main" id="{BA927F6E-EB72-70B8-89F4-2BDEB5AA1D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967"/>
          <a:stretch/>
        </p:blipFill>
        <p:spPr bwMode="auto">
          <a:xfrm>
            <a:off x="-1" y="10"/>
            <a:ext cx="46346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1128ED8-BFC1-4E5B-B5F2-C0C18C3B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6595091" cy="4001311"/>
          </a:xfrm>
        </p:spPr>
        <p:txBody>
          <a:bodyPr>
            <a:normAutofit/>
          </a:bodyPr>
          <a:lstStyle/>
          <a:p>
            <a:r>
              <a:rPr lang="sk-SK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sk-SK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czk</a:t>
            </a:r>
            <a:r>
              <a:rPr lang="sk-SK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/2,34 eur/os.</a:t>
            </a:r>
          </a:p>
          <a:p>
            <a:r>
              <a:rPr lang="sk-SK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 niekoľko stálych expozícií, ktoré dopĺňajú prechodné výstavy</a:t>
            </a:r>
          </a:p>
          <a:p>
            <a:r>
              <a:rPr lang="sk-SK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Historická expozícia </a:t>
            </a:r>
            <a:r>
              <a:rPr lang="sk-SK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vás prevedie 15 storočiami mesta</a:t>
            </a:r>
          </a:p>
          <a:p>
            <a:r>
              <a:rPr lang="sk-SK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Bohatý zbierkový fond dopĺňajú dotykové obrazovky, na ktorých si, napr. okrem získania ďalších užitočných </a:t>
            </a:r>
            <a:r>
              <a:rPr lang="sk-SK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</a:t>
            </a:r>
            <a:r>
              <a:rPr lang="sk-SK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môžete urobiť kvíz z dejín mesta</a:t>
            </a:r>
          </a:p>
          <a:p>
            <a:endParaRPr lang="sk-SK" dirty="0"/>
          </a:p>
        </p:txBody>
      </p:sp>
      <p:sp>
        <p:nvSpPr>
          <p:cNvPr id="5" name="Tlačidlo akcie: Návrat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5328E35-01C7-D3BE-5444-DD717D56AF38}"/>
              </a:ext>
            </a:extLst>
          </p:cNvPr>
          <p:cNvSpPr/>
          <p:nvPr/>
        </p:nvSpPr>
        <p:spPr>
          <a:xfrm>
            <a:off x="11302738" y="6248399"/>
            <a:ext cx="603316" cy="45405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635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4553E9-0EAF-2C86-6833-67C223030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5194308" cy="1306538"/>
          </a:xfrm>
        </p:spPr>
        <p:txBody>
          <a:bodyPr>
            <a:normAutofit fontScale="90000"/>
          </a:bodyPr>
          <a:lstStyle/>
          <a:p>
            <a:r>
              <a:rPr lang="sk-SK" sz="5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Fontána </a:t>
            </a:r>
            <a:r>
              <a:rPr lang="sk-SK" sz="5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Tritónov</a:t>
            </a:r>
            <a:br>
              <a:rPr lang="sk-SK" sz="3600" b="1" i="0" dirty="0">
                <a:effectLst/>
                <a:latin typeface="Merriweather" panose="00000500000000000000" pitchFamily="2" charset="-18"/>
              </a:rPr>
            </a:br>
            <a:endParaRPr lang="sk-SK" sz="3600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2C5BDA5F-1376-85E8-5224-D704FE027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" r="7478"/>
          <a:stretch/>
        </p:blipFill>
        <p:spPr bwMode="auto">
          <a:xfrm>
            <a:off x="-1" y="10"/>
            <a:ext cx="46346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68409AF-E73F-B22B-A039-99E37A6D6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6488087" cy="4118043"/>
          </a:xfrm>
        </p:spPr>
        <p:txBody>
          <a:bodyPr>
            <a:normAutofit fontScale="92500" lnSpcReduction="20000"/>
          </a:bodyPr>
          <a:lstStyle/>
          <a:p>
            <a:r>
              <a:rPr lang="sk-SK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Stred námestia Republiky </a:t>
            </a: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zdobí </a:t>
            </a:r>
            <a:r>
              <a:rPr lang="sk-SK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fontána </a:t>
            </a:r>
            <a:r>
              <a:rPr lang="sk-SK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Tritónov</a:t>
            </a:r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 jej dolnej časti dvaja </a:t>
            </a:r>
            <a:r>
              <a:rPr lang="sk-SK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tritóni</a:t>
            </a: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držia na svojich ramenách obrovskú kamennú mušľu </a:t>
            </a:r>
          </a:p>
          <a:p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 ich stranách sú dva delfíny</a:t>
            </a:r>
          </a:p>
          <a:p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 mušle vystupuje chlapec s párom psov na reťaziach</a:t>
            </a:r>
          </a:p>
          <a:p>
            <a:r>
              <a:rPr lang="sk-SK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Tritóni</a:t>
            </a:r>
            <a:r>
              <a:rPr lang="sk-SK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boli v gréckej mytológii sprievodcovia boha mora </a:t>
            </a:r>
            <a:r>
              <a:rPr lang="sk-SK" sz="2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Poseidóna</a:t>
            </a:r>
            <a:r>
              <a:rPr lang="sk-SK" sz="2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alebo tiež poslovia mora </a:t>
            </a:r>
          </a:p>
          <a:p>
            <a:endParaRPr lang="sk-SK" dirty="0"/>
          </a:p>
        </p:txBody>
      </p:sp>
      <p:sp>
        <p:nvSpPr>
          <p:cNvPr id="5" name="Tlačidlo akcie: Návrat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EC046BF-377C-0197-46A1-3ADA062675BB}"/>
              </a:ext>
            </a:extLst>
          </p:cNvPr>
          <p:cNvSpPr/>
          <p:nvPr/>
        </p:nvSpPr>
        <p:spPr>
          <a:xfrm>
            <a:off x="11302738" y="6248399"/>
            <a:ext cx="603316" cy="45405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293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649C7-0096-ABE5-3386-5607ABF14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5242947" cy="164198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sk-SK" sz="53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Korunná pevnôstka</a:t>
            </a:r>
            <a:br>
              <a:rPr lang="sk-SK" sz="3600" b="1" i="0" dirty="0">
                <a:effectLst/>
                <a:latin typeface="Merriweather" panose="00000500000000000000" pitchFamily="2" charset="-18"/>
              </a:rPr>
            </a:br>
            <a:endParaRPr lang="sk-SK" sz="36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4FDD95-E296-736A-C916-F9E8E8C8F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6909618" cy="441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km/12 min. pešo východne od Horného námestia</a:t>
            </a:r>
          </a:p>
          <a:p>
            <a:pPr>
              <a:lnSpc>
                <a:spcPct val="90000"/>
              </a:lnSpc>
            </a:pPr>
            <a:r>
              <a:rPr lang="sk-SK" sz="2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bola súčasťou mestského </a:t>
            </a:r>
            <a:r>
              <a:rPr lang="sk-SK" sz="26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bastiónového</a:t>
            </a:r>
            <a:r>
              <a:rPr lang="sk-SK" sz="2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opevnenia </a:t>
            </a:r>
          </a:p>
          <a:p>
            <a:pPr>
              <a:lnSpc>
                <a:spcPct val="90000"/>
              </a:lnSpc>
            </a:pPr>
            <a:r>
              <a:rPr lang="sk-SK" sz="2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Súčasťou areálu je strážnica, baroková pracháreň, veľký a malý delostrelecký sklad</a:t>
            </a:r>
          </a:p>
          <a:p>
            <a:pPr>
              <a:lnSpc>
                <a:spcPct val="90000"/>
              </a:lnSpc>
            </a:pPr>
            <a:r>
              <a:rPr lang="sk-SK" sz="2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(60 </a:t>
            </a:r>
            <a:r>
              <a:rPr lang="sk-SK" sz="26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czk</a:t>
            </a:r>
            <a:r>
              <a:rPr lang="sk-SK" sz="2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/2,34 eur/os.)</a:t>
            </a:r>
          </a:p>
          <a:p>
            <a:pPr>
              <a:lnSpc>
                <a:spcPct val="90000"/>
              </a:lnSpc>
            </a:pPr>
            <a:r>
              <a:rPr lang="sk-SK" sz="2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Okrem dokumentov a archeologických nálezov môžete na poschodí vidieť sadrový model mesta vrátane opevnenia</a:t>
            </a:r>
            <a:endParaRPr lang="sk-SK" sz="2600" dirty="0"/>
          </a:p>
        </p:txBody>
      </p:sp>
      <p:pic>
        <p:nvPicPr>
          <p:cNvPr id="7" name="Picture 2" descr="Korunní pevnůstka, stredoveke opevneni mesta, Bezrucovy sady, Olomouc,  Ceska republika / medieval town fortification, Olomouc city, Moravia, Czech  rep Stock Photo - Alamy">
            <a:extLst>
              <a:ext uri="{FF2B5EF4-FFF2-40B4-BE49-F238E27FC236}">
                <a16:creationId xmlns:a16="http://schemas.microsoft.com/office/drawing/2014/main" id="{849936CD-B461-BEB2-0995-6EF9709A4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1" b="9785"/>
          <a:stretch/>
        </p:blipFill>
        <p:spPr bwMode="auto">
          <a:xfrm>
            <a:off x="0" y="0"/>
            <a:ext cx="49221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lačidlo akcie: Návrat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6EFBA1D-9A9F-D6DA-26F3-E223B514AA58}"/>
              </a:ext>
            </a:extLst>
          </p:cNvPr>
          <p:cNvSpPr/>
          <p:nvPr/>
        </p:nvSpPr>
        <p:spPr>
          <a:xfrm>
            <a:off x="11302738" y="6248399"/>
            <a:ext cx="603316" cy="45405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763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D2D844C-AB64-4A03-80BE-33212E61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AD0E9B-89C2-4268-98B4-BA7BFFF2C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653AB08-C531-42A8-AA8D-C2ABAE87C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2E47EEC-33C8-4EC3-8BFC-BB02B4171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BC9CC6-50D5-4C61-9EDE-315A1B5F1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ED2641B-4430-4CF4-89AB-3FADDD63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BE81E32-FE02-8218-6ED0-00D220072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505" y="623571"/>
            <a:ext cx="10260990" cy="35238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sk-SK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Ďakujem za pozornosť</a:t>
            </a:r>
            <a:endParaRPr lang="en-US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11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E34EDD-5FEF-E8F3-0BD6-F82C50842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Obsah 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1D47D37-7712-77EB-5425-39397A3BFF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k-SK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Olomouc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Katedrála svätého Václava</a:t>
            </a:r>
            <a:endParaRPr lang="sk-SK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k-SK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Stĺp Najsvätejšej Trojice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Aróniova</a:t>
            </a:r>
            <a:r>
              <a:rPr lang="sk-SK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fontána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Chrám svätého Gorazda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Neptúnova fontána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1F1E024-379D-AEA9-19D7-63C5AD071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2351" y="2056093"/>
            <a:ext cx="4396341" cy="420024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k-SK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Olomoucký orloj 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Bronzový model Olomouca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Arcibiskupský palác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sz="2800" b="1" i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Vlastivedné múzeum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Fontána </a:t>
            </a:r>
            <a:r>
              <a:rPr lang="sk-SK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Tritónov</a:t>
            </a:r>
            <a:endParaRPr lang="sk-SK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k-SK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Korunná pevnôstka</a:t>
            </a:r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  <p:sp>
        <p:nvSpPr>
          <p:cNvPr id="7" name="Tlačidlo akcie: prejsť dopredu alebo na nasledujúc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CFCB0819-E560-0CE9-335D-878FC5012DA3}"/>
              </a:ext>
            </a:extLst>
          </p:cNvPr>
          <p:cNvSpPr/>
          <p:nvPr/>
        </p:nvSpPr>
        <p:spPr>
          <a:xfrm>
            <a:off x="3109282" y="2215299"/>
            <a:ext cx="377072" cy="2129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Tlačidlo akcie: prejsť dopredu alebo na nasledujúce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548AD38-0D64-0C34-3166-4E7DC3F75EC7}"/>
              </a:ext>
            </a:extLst>
          </p:cNvPr>
          <p:cNvSpPr/>
          <p:nvPr/>
        </p:nvSpPr>
        <p:spPr>
          <a:xfrm>
            <a:off x="2909756" y="3216016"/>
            <a:ext cx="377072" cy="2129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Tlačidlo akcie: prejsť dopredu alebo na nasledujúce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0A3E510-BD82-A327-FA94-76E74724B88B}"/>
              </a:ext>
            </a:extLst>
          </p:cNvPr>
          <p:cNvSpPr/>
          <p:nvPr/>
        </p:nvSpPr>
        <p:spPr>
          <a:xfrm>
            <a:off x="5383053" y="3783196"/>
            <a:ext cx="377072" cy="2129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Tlačidlo akcie: prejsť dopredu alebo na nasledujúce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592566F8-8638-BA77-85A3-08B091F32728}"/>
              </a:ext>
            </a:extLst>
          </p:cNvPr>
          <p:cNvSpPr/>
          <p:nvPr/>
        </p:nvSpPr>
        <p:spPr>
          <a:xfrm>
            <a:off x="4363055" y="4339377"/>
            <a:ext cx="377072" cy="2129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Tlačidlo akcie: prejsť dopredu alebo na nasledujúce 10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D0B486DE-109F-132D-1F6D-F60EBBF98BC4}"/>
              </a:ext>
            </a:extLst>
          </p:cNvPr>
          <p:cNvSpPr/>
          <p:nvPr/>
        </p:nvSpPr>
        <p:spPr>
          <a:xfrm>
            <a:off x="5383053" y="4913275"/>
            <a:ext cx="377072" cy="2129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Tlačidlo akcie: prejsť dopredu alebo na nasledujúce 11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53311E28-0DC3-9AD2-FCCE-8E500C399834}"/>
              </a:ext>
            </a:extLst>
          </p:cNvPr>
          <p:cNvSpPr/>
          <p:nvPr/>
        </p:nvSpPr>
        <p:spPr>
          <a:xfrm>
            <a:off x="4659758" y="5465873"/>
            <a:ext cx="377072" cy="2129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Tlačidlo akcie: prejsť dopredu alebo na nasledujúce 1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BBA8043B-F42F-2F1A-B1C8-35F5A7B58010}"/>
              </a:ext>
            </a:extLst>
          </p:cNvPr>
          <p:cNvSpPr/>
          <p:nvPr/>
        </p:nvSpPr>
        <p:spPr>
          <a:xfrm>
            <a:off x="9862298" y="2215299"/>
            <a:ext cx="377072" cy="2129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Tlačidlo akcie: prejsť dopredu alebo na nasledujúce 13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062059F6-DA16-DBBA-6611-634AC74DCE99}"/>
              </a:ext>
            </a:extLst>
          </p:cNvPr>
          <p:cNvSpPr/>
          <p:nvPr/>
        </p:nvSpPr>
        <p:spPr>
          <a:xfrm>
            <a:off x="8870112" y="3216016"/>
            <a:ext cx="377072" cy="2129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Tlačidlo akcie: prejsť dopredu alebo na nasledujúce 14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BDFB7B8C-D329-48E1-E34C-844A752FDB49}"/>
              </a:ext>
            </a:extLst>
          </p:cNvPr>
          <p:cNvSpPr/>
          <p:nvPr/>
        </p:nvSpPr>
        <p:spPr>
          <a:xfrm>
            <a:off x="10415064" y="3783196"/>
            <a:ext cx="377072" cy="2129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Tlačidlo akcie: prejsť dopredu alebo na nasledujúce 15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D328F5AE-A2EE-B241-A894-DC5C08512731}"/>
              </a:ext>
            </a:extLst>
          </p:cNvPr>
          <p:cNvSpPr/>
          <p:nvPr/>
        </p:nvSpPr>
        <p:spPr>
          <a:xfrm>
            <a:off x="10528184" y="4339377"/>
            <a:ext cx="377072" cy="2129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Tlačidlo akcie: prejsť dopredu alebo na nasledujúce 16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11701F1C-9F2D-5BCA-A439-DF57CA23C551}"/>
              </a:ext>
            </a:extLst>
          </p:cNvPr>
          <p:cNvSpPr/>
          <p:nvPr/>
        </p:nvSpPr>
        <p:spPr>
          <a:xfrm>
            <a:off x="10037992" y="4913275"/>
            <a:ext cx="377072" cy="2129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Tlačidlo akcie: prejsť dopredu alebo na nasledujúce 17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9016F296-2112-98BB-7FC2-28BB00CA0794}"/>
              </a:ext>
            </a:extLst>
          </p:cNvPr>
          <p:cNvSpPr/>
          <p:nvPr/>
        </p:nvSpPr>
        <p:spPr>
          <a:xfrm>
            <a:off x="10339648" y="5469456"/>
            <a:ext cx="377072" cy="2129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519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7308FB9-E078-89DF-DA1B-B10815B2D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E74898D9-6334-B4E5-DFC4-3A29CD388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Olomouc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0B0B28E2-3CAB-A2D7-32D7-B55A6FC74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sk-SK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sk-SK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 </a:t>
            </a:r>
            <a:r>
              <a:rPr lang="sk-SK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štatutárne mesto </a:t>
            </a:r>
            <a:r>
              <a:rPr lang="sk-SK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 </a:t>
            </a:r>
            <a:r>
              <a:rPr lang="sk-SK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Česku</a:t>
            </a:r>
            <a:r>
              <a:rPr lang="sk-SK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rozkladajúce sa na </a:t>
            </a:r>
            <a:r>
              <a:rPr lang="sk-SK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strednej </a:t>
            </a:r>
            <a:r>
              <a:rPr lang="sk-SK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Morave</a:t>
            </a:r>
            <a:r>
              <a:rPr lang="sk-SK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hlavné mesto </a:t>
            </a:r>
            <a:r>
              <a:rPr lang="sk-SK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Olomouckého kraja </a:t>
            </a:r>
            <a:r>
              <a:rPr lang="sk-SK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sk-SK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univerzitné</a:t>
            </a:r>
            <a:r>
              <a:rPr lang="sk-SK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mesto.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k-SK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 metropolou </a:t>
            </a:r>
            <a:r>
              <a:rPr lang="sk-SK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Hanej </a:t>
            </a:r>
            <a:r>
              <a:rPr lang="sk-SK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historickou metropolou celej </a:t>
            </a:r>
            <a:r>
              <a:rPr lang="sk-SK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Moravy</a:t>
            </a:r>
            <a:r>
              <a:rPr lang="sk-SK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V meste žilo </a:t>
            </a:r>
            <a:r>
              <a:rPr lang="sk-SK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januára</a:t>
            </a:r>
            <a:r>
              <a:rPr lang="sk-SK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k-SK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sk-SK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podľa </a:t>
            </a:r>
            <a:r>
              <a:rPr lang="sk-SK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ČŠÚ</a:t>
            </a:r>
            <a:r>
              <a:rPr lang="sk-SK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100 523 obyvateľov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k-SK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Olomouc je tak </a:t>
            </a:r>
            <a:r>
              <a:rPr lang="sk-SK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šiestym</a:t>
            </a:r>
            <a:r>
              <a:rPr lang="sk-SK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najľudnatejším </a:t>
            </a:r>
            <a:r>
              <a:rPr lang="sk-SK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mestom v krajine.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k-SK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širšej </a:t>
            </a:r>
            <a:r>
              <a:rPr lang="sk-SK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aglomerácii </a:t>
            </a:r>
            <a:r>
              <a:rPr lang="sk-SK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mesta žije zhruba </a:t>
            </a:r>
            <a:r>
              <a:rPr lang="sk-SK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450 tisíc ľudí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pl-PL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Mesto je známe svojimi pamiatkami</a:t>
            </a:r>
            <a:endParaRPr lang="sk-SK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lačidlo akcie: Návrat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F044893-96D4-B675-70DE-D49DEFCFA5F5}"/>
              </a:ext>
            </a:extLst>
          </p:cNvPr>
          <p:cNvSpPr/>
          <p:nvPr/>
        </p:nvSpPr>
        <p:spPr>
          <a:xfrm>
            <a:off x="11302738" y="6248399"/>
            <a:ext cx="603316" cy="45405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171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66A4A44-54B4-7D42-76DB-AE054A88A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 fontScale="90000"/>
          </a:bodyPr>
          <a:lstStyle/>
          <a:p>
            <a:r>
              <a:rPr lang="sk-SK" sz="5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Katedrála svätého Václava</a:t>
            </a:r>
            <a:endParaRPr lang="sk-SK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D94A51-442C-741A-F3F6-2B8C68DA62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" r="1142"/>
          <a:stretch/>
        </p:blipFill>
        <p:spPr bwMode="auto">
          <a:xfrm>
            <a:off x="-1" y="10"/>
            <a:ext cx="46346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6A4C466B-EBA9-44F4-2BB7-10AFF7204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6689660" cy="4150936"/>
          </a:xfrm>
        </p:spPr>
        <p:txBody>
          <a:bodyPr>
            <a:normAutofit/>
          </a:bodyPr>
          <a:lstStyle/>
          <a:p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sk-SK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hlavnou dominantou </a:t>
            </a: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mesta Olomouc</a:t>
            </a:r>
          </a:p>
          <a:p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sk-SK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centrom</a:t>
            </a: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rímskokatolíckej 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olomouckej arcidiecézy</a:t>
            </a:r>
            <a:endParaRPr lang="sk-SK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Katedrála je typickou ukážkou </a:t>
            </a:r>
            <a:r>
              <a:rPr lang="sk-SK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gotiky</a:t>
            </a:r>
          </a:p>
          <a:p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Veža chrámu má výšku </a:t>
            </a:r>
            <a:r>
              <a:rPr lang="sk-SK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100,65 metrov </a:t>
            </a: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je to druhá najvyššia veža v Česku</a:t>
            </a:r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lačidlo akcie: Návrat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972D7C1-AB78-A38C-F53B-2CC79BBB6382}"/>
              </a:ext>
            </a:extLst>
          </p:cNvPr>
          <p:cNvSpPr/>
          <p:nvPr/>
        </p:nvSpPr>
        <p:spPr>
          <a:xfrm>
            <a:off x="11302738" y="6248399"/>
            <a:ext cx="603316" cy="45405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453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E14F89-45B8-7499-1F9B-3C0CF2EBA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551445"/>
            <a:ext cx="6497815" cy="1248172"/>
          </a:xfrm>
        </p:spPr>
        <p:txBody>
          <a:bodyPr>
            <a:normAutofit fontScale="90000"/>
          </a:bodyPr>
          <a:lstStyle/>
          <a:p>
            <a:r>
              <a:rPr lang="sk-SK" sz="5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Stĺp Najsvätejšej Trojice</a:t>
            </a:r>
            <a:endParaRPr lang="sk-SK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8480E59-7271-5C91-3F33-8D2D7AE8FB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" r="7305"/>
          <a:stretch/>
        </p:blipFill>
        <p:spPr bwMode="auto">
          <a:xfrm>
            <a:off x="-1" y="10"/>
            <a:ext cx="46346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323CAAD-E273-1383-8855-56916D502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6721551" cy="40985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 monument postavený na slávu </a:t>
            </a: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Božiu</a:t>
            </a:r>
            <a:r>
              <a:rPr lang="sk-SK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k-SK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rokoch </a:t>
            </a: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1716 </a:t>
            </a:r>
            <a:r>
              <a:rPr lang="sk-SK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až </a:t>
            </a: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1754</a:t>
            </a:r>
          </a:p>
          <a:p>
            <a:pPr>
              <a:lnSpc>
                <a:spcPct val="90000"/>
              </a:lnSpc>
            </a:pPr>
            <a:r>
              <a:rPr lang="sk-SK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Jeho hlavným účelom bola okázalá oslava </a:t>
            </a: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katolíckej cirkvi</a:t>
            </a:r>
            <a:r>
              <a:rPr lang="sk-SK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k-SK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viery, čiastočne vyvolaná pocitom vďačnosti za skončenie </a:t>
            </a: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moru</a:t>
            </a:r>
          </a:p>
          <a:p>
            <a:pPr>
              <a:lnSpc>
                <a:spcPct val="90000"/>
              </a:lnSpc>
            </a:pPr>
            <a:r>
              <a:rPr lang="sk-SK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Všetci umelci a remeselnícki majstri pracujúci na stĺpe boli olomouckí občania, preto bola stavba tiež chápaná ako </a:t>
            </a:r>
            <a:r>
              <a:rPr lang="sk-SK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výraz lokálneho </a:t>
            </a: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patriotizmu</a:t>
            </a:r>
            <a:endParaRPr lang="sk-SK" sz="24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sk-SK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32,2 metra</a:t>
            </a:r>
            <a:r>
              <a:rPr lang="sk-SK" sz="2400" b="1" i="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vysoký stĺp predstavuje najvyššie 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súsošie</a:t>
            </a:r>
            <a:r>
              <a:rPr lang="sk-SK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Česka</a:t>
            </a:r>
            <a:r>
              <a:rPr lang="sk-SK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jeho súčasťou je i </a:t>
            </a:r>
            <a:r>
              <a:rPr lang="sk-SK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malá </a:t>
            </a: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kaplnka</a:t>
            </a: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lačidlo akcie: Návrat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6A134BA1-4071-0212-3B4A-0A9509FDD691}"/>
              </a:ext>
            </a:extLst>
          </p:cNvPr>
          <p:cNvSpPr/>
          <p:nvPr/>
        </p:nvSpPr>
        <p:spPr>
          <a:xfrm>
            <a:off x="11302738" y="6248399"/>
            <a:ext cx="603316" cy="45405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392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D4F0B4-B5CA-7189-03EB-9565BE2FF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r>
              <a:rPr lang="sk-SK" sz="4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Aróniova</a:t>
            </a:r>
            <a:r>
              <a:rPr lang="sk-SK" sz="4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fontána</a:t>
            </a:r>
            <a:endParaRPr lang="sk-SK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Arionova kašna v centru Olomouce se po zimní pauze opět plní vodou |  Společnost | Zprávy | Olomoucká Drbna - zprávy z Olomouce a Olomouckého  kraje">
            <a:extLst>
              <a:ext uri="{FF2B5EF4-FFF2-40B4-BE49-F238E27FC236}">
                <a16:creationId xmlns:a16="http://schemas.microsoft.com/office/drawing/2014/main" id="{225148CC-2ADD-3066-CE3C-1C36D546D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" r="5060"/>
          <a:stretch/>
        </p:blipFill>
        <p:spPr bwMode="auto">
          <a:xfrm>
            <a:off x="-1" y="10"/>
            <a:ext cx="46346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1582D5C-8888-9516-409D-1D86CAB2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6909619" cy="4166681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Najmladšou spomedzi všetkých fontán je </a:t>
            </a:r>
            <a:r>
              <a:rPr lang="sk-SK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Ariónova</a:t>
            </a:r>
            <a:r>
              <a:rPr lang="sk-SK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fontána</a:t>
            </a: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v juhozápadnom nároží </a:t>
            </a:r>
            <a:r>
              <a:rPr lang="sk-SK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radnice</a:t>
            </a:r>
            <a:endParaRPr lang="sk-SK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Fontána pozostáva z 3 skupín bronzových sôch</a:t>
            </a:r>
          </a:p>
          <a:p>
            <a:pPr>
              <a:lnSpc>
                <a:spcPct val="90000"/>
              </a:lnSpc>
            </a:pP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Dominantou fontány je obelisk na pancieri obrovskej korytnačky, potom samotný </a:t>
            </a:r>
            <a:r>
              <a:rPr lang="sk-SK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Arión</a:t>
            </a:r>
            <a:r>
              <a:rPr lang="sk-SK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držiaci vo svojich rukách delfína a nakoniec deti hrajúce na lastúry</a:t>
            </a:r>
          </a:p>
          <a:p>
            <a:pPr>
              <a:lnSpc>
                <a:spcPct val="90000"/>
              </a:lnSpc>
            </a:pP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Neďaleko fontány sa na všetky postavy prizerá ďalšia korytnačka</a:t>
            </a:r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lačidlo akcie: Návrat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63ADAA90-578F-932D-99CA-0CE1C5001B7B}"/>
              </a:ext>
            </a:extLst>
          </p:cNvPr>
          <p:cNvSpPr/>
          <p:nvPr/>
        </p:nvSpPr>
        <p:spPr>
          <a:xfrm>
            <a:off x="11302738" y="6248399"/>
            <a:ext cx="603316" cy="45405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966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EECA6C-EF66-310F-8ADC-B7C4EACC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r>
              <a:rPr lang="sk-SK" sz="4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Chrám svätého Gorazda</a:t>
            </a:r>
            <a:endParaRPr lang="sk-SK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0C7C33A-6CED-942C-D238-305DC489A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" r="2" b="2"/>
          <a:stretch/>
        </p:blipFill>
        <p:spPr bwMode="auto">
          <a:xfrm>
            <a:off x="-1" y="10"/>
            <a:ext cx="46346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DED4C61-2FF0-87BF-51D5-BC1C6BA40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6529405" cy="3809999"/>
          </a:xfrm>
        </p:spPr>
        <p:txBody>
          <a:bodyPr>
            <a:normAutofit/>
          </a:bodyPr>
          <a:lstStyle/>
          <a:p>
            <a:r>
              <a:rPr lang="sk-SK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 katedrálnym chrámom </a:t>
            </a:r>
            <a:r>
              <a:rPr lang="sk-SK" sz="2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pravoslávnej cirkvi </a:t>
            </a:r>
            <a:r>
              <a:rPr lang="sk-SK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olomoucko-brnianskej </a:t>
            </a:r>
            <a:r>
              <a:rPr lang="sk-SK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eparchie</a:t>
            </a:r>
            <a:r>
              <a:rPr lang="sk-SK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Pravoslávnej cirkvi v Česku a na Slovensku. </a:t>
            </a:r>
          </a:p>
          <a:p>
            <a:r>
              <a:rPr lang="sk-SK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Nachádza sa na </a:t>
            </a:r>
            <a:r>
              <a:rPr lang="sk-SK" sz="2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Gorazdovom námestí</a:t>
            </a:r>
          </a:p>
          <a:p>
            <a:r>
              <a:rPr lang="sk-SK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architektúre chrámu vidno prvky ruskej a byzantskej architektúry. </a:t>
            </a:r>
          </a:p>
          <a:p>
            <a:r>
              <a:rPr lang="sk-SK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Veľké škody utrpel chrám počas </a:t>
            </a:r>
            <a:r>
              <a:rPr lang="sk-SK" sz="2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druhej svetovej vojny</a:t>
            </a:r>
            <a:endParaRPr lang="sk-SK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lačidlo akcie: Návrat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5EA584C-1DE3-F869-D9C6-E8B622BF7085}"/>
              </a:ext>
            </a:extLst>
          </p:cNvPr>
          <p:cNvSpPr/>
          <p:nvPr/>
        </p:nvSpPr>
        <p:spPr>
          <a:xfrm>
            <a:off x="11302738" y="6248399"/>
            <a:ext cx="603316" cy="45405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938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540CE7-C99C-6021-46A9-CB4F788EE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r>
              <a:rPr lang="sk-SK" sz="4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Neptúnova fontána</a:t>
            </a:r>
            <a:endParaRPr lang="sk-SK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E66A217-8478-04F2-20D5-9F708BEF9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0" r="3063"/>
          <a:stretch/>
        </p:blipFill>
        <p:spPr bwMode="auto">
          <a:xfrm>
            <a:off x="-1" y="10"/>
            <a:ext cx="46346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0D3C857-EF31-9048-833A-6C993B726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6682640" cy="3809999"/>
          </a:xfrm>
        </p:spPr>
        <p:txBody>
          <a:bodyPr>
            <a:normAutofit/>
          </a:bodyPr>
          <a:lstStyle/>
          <a:p>
            <a:r>
              <a:rPr lang="sk-SK" sz="2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Fontána </a:t>
            </a:r>
            <a:r>
              <a:rPr lang="sk-SK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hornej časti námestia patrí bohovi morí </a:t>
            </a:r>
            <a:r>
              <a:rPr lang="sk-SK" sz="2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Neptúnovi </a:t>
            </a:r>
          </a:p>
          <a:p>
            <a:r>
              <a:rPr lang="sk-SK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Sprevádza ho štvorica morských koní. </a:t>
            </a:r>
          </a:p>
          <a:p>
            <a:r>
              <a:rPr lang="sk-SK" sz="2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Neptúna </a:t>
            </a:r>
            <a:r>
              <a:rPr lang="sk-SK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zobrazujú najčastejšie s </a:t>
            </a:r>
            <a:r>
              <a:rPr lang="sk-SK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trojzubcom</a:t>
            </a:r>
            <a:r>
              <a:rPr lang="sk-SK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ktorým vyvoláva búrky a zemetrasenia, alebo naopak krotí rozbúrené more ako je tomu v tomto prípade.</a:t>
            </a:r>
            <a:endParaRPr lang="sk-SK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lačidlo akcie: Návrat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B0C7005-8535-8C2F-BB37-65C13EA0422D}"/>
              </a:ext>
            </a:extLst>
          </p:cNvPr>
          <p:cNvSpPr/>
          <p:nvPr/>
        </p:nvSpPr>
        <p:spPr>
          <a:xfrm>
            <a:off x="11302738" y="6248399"/>
            <a:ext cx="603316" cy="45405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723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FD3254-3380-8475-02C9-4A04FF8AD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5285066" cy="1152400"/>
          </a:xfrm>
        </p:spPr>
        <p:txBody>
          <a:bodyPr>
            <a:normAutofit fontScale="90000"/>
          </a:bodyPr>
          <a:lstStyle/>
          <a:p>
            <a:r>
              <a:rPr lang="sk-SK" sz="5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Olomoucký orloj </a:t>
            </a:r>
            <a:endParaRPr lang="sk-SK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C8647D5-0B54-6616-EDE0-A7B84CA12F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5" r="748"/>
          <a:stretch/>
        </p:blipFill>
        <p:spPr bwMode="auto">
          <a:xfrm>
            <a:off x="-1" y="10"/>
            <a:ext cx="46346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175D037-FB26-0B6F-39BB-EF0547024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1781666"/>
            <a:ext cx="6633099" cy="446673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 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orloj</a:t>
            </a: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ktorý je súčasťou severnej steny radnice </a:t>
            </a:r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Nachádza sa tu od 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storočia</a:t>
            </a: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Súčasná podoba orloja pochádza od Karla </a:t>
            </a:r>
            <a:r>
              <a:rPr lang="sk-SK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Svolinského</a:t>
            </a: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 duchu </a:t>
            </a:r>
            <a:r>
              <a:rPr lang="sk-SK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socialistického realizmu</a:t>
            </a:r>
          </a:p>
          <a:p>
            <a:pPr>
              <a:lnSpc>
                <a:spcPct val="90000"/>
              </a:lnSpc>
            </a:pP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 o jeden z mála heliocentrických orlojov na svete</a:t>
            </a:r>
          </a:p>
          <a:p>
            <a:pPr>
              <a:lnSpc>
                <a:spcPct val="90000"/>
              </a:lnSpc>
            </a:pP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Pôvodne stredoveký orloj bol počas </a:t>
            </a:r>
            <a:r>
              <a:rPr lang="sk-SK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svet. vojny zničený</a:t>
            </a:r>
          </a:p>
          <a:p>
            <a:pPr>
              <a:lnSpc>
                <a:spcPct val="90000"/>
              </a:lnSpc>
            </a:pPr>
            <a:r>
              <a:rPr lang="sk-SK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Orloj </a:t>
            </a: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 môžete pozrieť a vypočuť každý deň o 12.00 h.</a:t>
            </a:r>
            <a:endParaRPr lang="sk-SK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lačidlo akcie: Návrat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21A6BE18-C741-FE9F-4823-FAE1A5D46C22}"/>
              </a:ext>
            </a:extLst>
          </p:cNvPr>
          <p:cNvSpPr/>
          <p:nvPr/>
        </p:nvSpPr>
        <p:spPr>
          <a:xfrm>
            <a:off x="11302738" y="6248399"/>
            <a:ext cx="603316" cy="45405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132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">
  <a:themeElements>
    <a:clrScheme name="Ió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ó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309</TotalTime>
  <Words>756</Words>
  <Application>Microsoft Office PowerPoint</Application>
  <PresentationFormat>Širokouhlá</PresentationFormat>
  <Paragraphs>79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4" baseType="lpstr">
      <vt:lpstr>Arial</vt:lpstr>
      <vt:lpstr>Calibri</vt:lpstr>
      <vt:lpstr>Century Gothic</vt:lpstr>
      <vt:lpstr>Merriweather</vt:lpstr>
      <vt:lpstr>Tahoma</vt:lpstr>
      <vt:lpstr>Times New Roman</vt:lpstr>
      <vt:lpstr>Wingdings</vt:lpstr>
      <vt:lpstr>Wingdings 3</vt:lpstr>
      <vt:lpstr>Ión</vt:lpstr>
      <vt:lpstr>Žilina, jún 2022                        Účastník: Viktória Konkoľová</vt:lpstr>
      <vt:lpstr>Obsah :</vt:lpstr>
      <vt:lpstr>Olomouc</vt:lpstr>
      <vt:lpstr>Katedrála svätého Václava</vt:lpstr>
      <vt:lpstr>Stĺp Najsvätejšej Trojice</vt:lpstr>
      <vt:lpstr>Aróniova fontána</vt:lpstr>
      <vt:lpstr>Chrám svätého Gorazda</vt:lpstr>
      <vt:lpstr>Neptúnova fontána</vt:lpstr>
      <vt:lpstr>Olomoucký orloj </vt:lpstr>
      <vt:lpstr>Bronzový model Olomouca </vt:lpstr>
      <vt:lpstr>Arcibiskupský palác</vt:lpstr>
      <vt:lpstr>Vlastivedné múzeum </vt:lpstr>
      <vt:lpstr>Fontána Tritónov </vt:lpstr>
      <vt:lpstr>Korunná pevnôstka 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Reznickova</dc:creator>
  <cp:lastModifiedBy>Miska</cp:lastModifiedBy>
  <cp:revision>14</cp:revision>
  <dcterms:created xsi:type="dcterms:W3CDTF">2022-03-24T10:26:02Z</dcterms:created>
  <dcterms:modified xsi:type="dcterms:W3CDTF">2022-05-16T18:20:03Z</dcterms:modified>
</cp:coreProperties>
</file>