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FCE2AA-26BA-4283-8363-173206B9DA67}" v="28" dt="2022-05-18T19:36:36.602"/>
    <p1510:client id="{6774803E-FA16-4017-B9F6-DD0546CDEEC7}" v="439" dt="2022-05-19T20:20:03.127"/>
    <p1510:client id="{D4871278-BBAF-48D7-A6F9-4BABA3BAD768}" v="395" dt="2022-03-25T21:17:21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1EFAA-F6C5-46AF-9787-BCBA4D3868AC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8D58E-630E-4982-820E-1E64066DFA7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7313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365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036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649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03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595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182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706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548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210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235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759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833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689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00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77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598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C810-DF53-4C8B-A309-6CAC97F3272E}" type="datetimeFigureOut">
              <a:rPr lang="sk-SK" smtClean="0"/>
              <a:t>19. 5. 2022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0D23BF-08CD-40BC-A850-D9F6FF802D4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241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83D90-BED5-465B-8143-597C2A747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4826000"/>
            <a:ext cx="8596667" cy="566738"/>
          </a:xfrm>
        </p:spPr>
        <p:txBody>
          <a:bodyPr>
            <a:normAutofit/>
          </a:bodyPr>
          <a:lstStyle/>
          <a:p>
            <a:r>
              <a:rPr lang="sk-SK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Žilina, jún 2022								Účastník: </a:t>
            </a:r>
            <a:r>
              <a:rPr lang="sk-SK" sz="2000" dirty="0"/>
              <a:t>Juraj </a:t>
            </a:r>
            <a:r>
              <a:rPr lang="sk-SK" sz="2000" dirty="0" err="1"/>
              <a:t>Hvorečný</a:t>
            </a:r>
            <a:endParaRPr lang="sk-SK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BF63B048-6C7B-4951-92D4-67C733D21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3" y="5349389"/>
            <a:ext cx="8596667" cy="3966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sk-SK" dirty="0" err="1"/>
          </a:p>
        </p:txBody>
      </p:sp>
      <p:pic>
        <p:nvPicPr>
          <p:cNvPr id="22" name="Zástupný objekt pre obrázok 21">
            <a:extLst>
              <a:ext uri="{FF2B5EF4-FFF2-40B4-BE49-F238E27FC236}">
                <a16:creationId xmlns:a16="http://schemas.microsoft.com/office/drawing/2014/main" id="{C6C55472-F997-45C9-B210-E3B121C92AD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" r="700"/>
          <a:stretch>
            <a:fillRect/>
          </a:stretch>
        </p:blipFill>
        <p:spPr>
          <a:xfrm>
            <a:off x="677333" y="609600"/>
            <a:ext cx="8596668" cy="3845718"/>
          </a:xfrm>
        </p:spPr>
      </p:pic>
    </p:spTree>
    <p:extLst>
      <p:ext uri="{BB962C8B-B14F-4D97-AF65-F5344CB8AC3E}">
        <p14:creationId xmlns:p14="http://schemas.microsoft.com/office/powerpoint/2010/main" val="274586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3B82F-4BF3-1048-653B-32ADB0BE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Univerzita Palackého v Olomouci</a:t>
            </a:r>
          </a:p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43B642-953A-BCD1-81DC-6C67491C6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9" y="1355458"/>
            <a:ext cx="5636147" cy="550541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400" b="1" dirty="0">
                <a:ea typeface="+mn-lt"/>
                <a:cs typeface="+mn-lt"/>
              </a:rPr>
              <a:t>Univerzita Palackého v Olomouci je druhá najstaršia univerzita v Česku, najstaršia na Morave.</a:t>
            </a:r>
          </a:p>
          <a:p>
            <a:r>
              <a:rPr lang="sk-SK" sz="2400" b="1" dirty="0">
                <a:ea typeface="+mn-lt"/>
                <a:cs typeface="+mn-lt"/>
              </a:rPr>
              <a:t>Univerzita má 8 fakúlt na ktorých študuje viac než 24 000 študentov</a:t>
            </a:r>
          </a:p>
          <a:p>
            <a:r>
              <a:rPr lang="sk-SK" sz="2400" b="1" dirty="0">
                <a:ea typeface="+mn-lt"/>
                <a:cs typeface="+mn-lt"/>
              </a:rPr>
              <a:t>Univerzita vznikla 22. decembra 1573 udelením príslušných práv vtedajšiemu jezuitskému internátu. Vysokoškolská výuka začala o tri roky neskôr. V dobe stavovského povstania univerzita na čas zanikla, ale v roku 1621 bola obnovená</a:t>
            </a:r>
            <a:endParaRPr lang="sk-SK" sz="2400" b="1" dirty="0"/>
          </a:p>
        </p:txBody>
      </p:sp>
      <p:pic>
        <p:nvPicPr>
          <p:cNvPr id="5" name="Obrázok 5" descr="Obrázok, na ktorom je budova, vonkajšie, cesta, ulica&#10;&#10;Automaticky generovaný popis">
            <a:extLst>
              <a:ext uri="{FF2B5EF4-FFF2-40B4-BE49-F238E27FC236}">
                <a16:creationId xmlns:a16="http://schemas.microsoft.com/office/drawing/2014/main" id="{45AB035A-DA92-7972-4786-CA3AB6E705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76343" y="1269446"/>
            <a:ext cx="6320646" cy="5504909"/>
          </a:xfrm>
        </p:spPr>
      </p:pic>
    </p:spTree>
    <p:extLst>
      <p:ext uri="{BB962C8B-B14F-4D97-AF65-F5344CB8AC3E}">
        <p14:creationId xmlns:p14="http://schemas.microsoft.com/office/powerpoint/2010/main" val="275303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5B0-7719-CFD5-9408-C3ADBBA93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Chrám svätého Gorazda</a:t>
            </a:r>
          </a:p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60321C7-6918-2693-0ABB-0974992BB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9" y="1269193"/>
            <a:ext cx="5492373" cy="553416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000" b="1" dirty="0">
                <a:ea typeface="+mn-lt"/>
                <a:cs typeface="+mn-lt"/>
              </a:rPr>
              <a:t>Chrám svätého Gorazda v moravskom meste Olomouc je katedrálnym chrámom pravoslávnej cirkvi olomoucko-brnianskej </a:t>
            </a:r>
            <a:r>
              <a:rPr lang="sk-SK" sz="2000" b="1" dirty="0" err="1">
                <a:ea typeface="+mn-lt"/>
                <a:cs typeface="+mn-lt"/>
              </a:rPr>
              <a:t>eparchie</a:t>
            </a:r>
            <a:r>
              <a:rPr lang="sk-SK" sz="2000" b="1" dirty="0">
                <a:ea typeface="+mn-lt"/>
                <a:cs typeface="+mn-lt"/>
              </a:rPr>
              <a:t> Pravoslávnej cirkvi v Česku a na Slovensku. Nachádza sa na Gorazdovom námestí.</a:t>
            </a:r>
          </a:p>
          <a:p>
            <a:r>
              <a:rPr lang="sk-SK" sz="2000" b="1" dirty="0">
                <a:ea typeface="+mn-lt"/>
                <a:cs typeface="+mn-lt"/>
              </a:rPr>
              <a:t>Pravoslávna obec v meste Olomouc vznikla v roku 1924 a v tom istom roku sa tu slúžila prvá pravoslávna liturgia. 13. júna 1937 bol položený základný kameň pravoslávneho chrámu. Stavbu viedol </a:t>
            </a:r>
            <a:r>
              <a:rPr lang="sk-SK" sz="2000" b="1" dirty="0" err="1">
                <a:ea typeface="+mn-lt"/>
                <a:cs typeface="+mn-lt"/>
              </a:rPr>
              <a:t>Vsevolod</a:t>
            </a:r>
            <a:r>
              <a:rPr lang="sk-SK" sz="2000" b="1" dirty="0">
                <a:ea typeface="+mn-lt"/>
                <a:cs typeface="+mn-lt"/>
              </a:rPr>
              <a:t> </a:t>
            </a:r>
            <a:r>
              <a:rPr lang="sk-SK" sz="2000" b="1" dirty="0" err="1">
                <a:ea typeface="+mn-lt"/>
                <a:cs typeface="+mn-lt"/>
              </a:rPr>
              <a:t>Kolomacký</a:t>
            </a:r>
            <a:r>
              <a:rPr lang="sk-SK" sz="2000" b="1" dirty="0">
                <a:ea typeface="+mn-lt"/>
                <a:cs typeface="+mn-lt"/>
              </a:rPr>
              <a:t>. Stavba bola financovaná z cirkevných zbierok. Chrám bol posvätený 29. mája 1939.Zasvätený bol svätému Gorazdovi, arcibiskupovi moravskému.</a:t>
            </a:r>
            <a:endParaRPr lang="sk-SK" sz="2000" b="1" dirty="0"/>
          </a:p>
        </p:txBody>
      </p:sp>
      <p:pic>
        <p:nvPicPr>
          <p:cNvPr id="5" name="Obrázok 5" descr="Obrázok, na ktorom je budova, vonkajšie, obloha, veža&#10;&#10;Automaticky generovaný popis">
            <a:extLst>
              <a:ext uri="{FF2B5EF4-FFF2-40B4-BE49-F238E27FC236}">
                <a16:creationId xmlns:a16="http://schemas.microsoft.com/office/drawing/2014/main" id="{7C3E5EEB-A25A-F983-04FD-36A9DBA221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66841" y="66149"/>
            <a:ext cx="4424631" cy="6718180"/>
          </a:xfrm>
        </p:spPr>
      </p:pic>
    </p:spTree>
    <p:extLst>
      <p:ext uri="{BB962C8B-B14F-4D97-AF65-F5344CB8AC3E}">
        <p14:creationId xmlns:p14="http://schemas.microsoft.com/office/powerpoint/2010/main" val="113628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E2C6B-4297-4530-8A74-2DB00B4CF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733795"/>
            <a:ext cx="8596668" cy="8604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5400" b="1" dirty="0"/>
              <a:t>Ďakujem za pozornosť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0D3EEE-0A2F-42D4-821F-8EAC726F4B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sk-SK" sz="2400" b="1" dirty="0">
                <a:solidFill>
                  <a:schemeClr val="tx1"/>
                </a:solidFill>
              </a:rPr>
              <a:t>Juraj </a:t>
            </a:r>
            <a:r>
              <a:rPr lang="sk-SK" sz="2400" b="1" err="1">
                <a:solidFill>
                  <a:schemeClr val="tx1"/>
                </a:solidFill>
              </a:rPr>
              <a:t>Hvorečný</a:t>
            </a:r>
            <a:r>
              <a:rPr lang="sk-SK" sz="2400" b="1" dirty="0">
                <a:solidFill>
                  <a:schemeClr val="tx1"/>
                </a:solidFill>
              </a:rPr>
              <a:t>, II.AP</a:t>
            </a:r>
          </a:p>
        </p:txBody>
      </p:sp>
    </p:spTree>
    <p:extLst>
      <p:ext uri="{BB962C8B-B14F-4D97-AF65-F5344CB8AC3E}">
        <p14:creationId xmlns:p14="http://schemas.microsoft.com/office/powerpoint/2010/main" val="187437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D2D2C-B74E-2777-55CF-D04940819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Horné a Dolné námestie - historické srdce mesta</a:t>
            </a:r>
          </a:p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10AC44-E21C-262E-4608-BB678E556E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k-SK" sz="2000" b="1" dirty="0">
                <a:ea typeface="+mn-lt"/>
                <a:cs typeface="+mn-lt"/>
              </a:rPr>
              <a:t>V roku 2000 sa Olomouc dostal do zoznamu svetového kultúrneho a prírodného dedičstva UNESCO. Zásluhu na tom má barokový Stĺp Najsvätejšej Trojice.</a:t>
            </a:r>
          </a:p>
          <a:p>
            <a:r>
              <a:rPr lang="sk-SK" sz="2000" b="1" dirty="0">
                <a:ea typeface="+mn-lt"/>
                <a:cs typeface="+mn-lt"/>
              </a:rPr>
              <a:t>Najväčšie barokové súsošie v Českej republike meria 32 metrov a možno na ňom napočítať 18 sôch svätcov, 12 </a:t>
            </a:r>
            <a:r>
              <a:rPr lang="sk-SK" sz="2000" b="1" dirty="0" err="1">
                <a:ea typeface="+mn-lt"/>
                <a:cs typeface="+mn-lt"/>
              </a:rPr>
              <a:t>svetlonosičov</a:t>
            </a:r>
            <a:r>
              <a:rPr lang="sk-SK" sz="2000" b="1" dirty="0">
                <a:ea typeface="+mn-lt"/>
                <a:cs typeface="+mn-lt"/>
              </a:rPr>
              <a:t> a 12 reliéfov s postavami apoštolov. Vo vnútri je navyše kaplnka</a:t>
            </a:r>
            <a:r>
              <a:rPr lang="sk-SK" dirty="0">
                <a:ea typeface="+mn-lt"/>
                <a:cs typeface="+mn-lt"/>
              </a:rPr>
              <a:t>.</a:t>
            </a:r>
            <a:endParaRPr lang="sk-SK" b="1" dirty="0"/>
          </a:p>
          <a:p>
            <a:endParaRPr lang="sk-SK" b="1" dirty="0"/>
          </a:p>
          <a:p>
            <a:endParaRPr lang="sk-SK" dirty="0"/>
          </a:p>
        </p:txBody>
      </p:sp>
      <p:pic>
        <p:nvPicPr>
          <p:cNvPr id="5" name="Obrázok 5" descr="Obrázok, na ktorom je obloha, budova, vonkajšie, deň&#10;&#10;Automaticky generovaný popis">
            <a:extLst>
              <a:ext uri="{FF2B5EF4-FFF2-40B4-BE49-F238E27FC236}">
                <a16:creationId xmlns:a16="http://schemas.microsoft.com/office/drawing/2014/main" id="{374B18F6-7090-D6FF-443D-9B1D040374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64422" y="1814078"/>
            <a:ext cx="5578636" cy="4588172"/>
          </a:xfrm>
        </p:spPr>
      </p:pic>
    </p:spTree>
    <p:extLst>
      <p:ext uri="{BB962C8B-B14F-4D97-AF65-F5344CB8AC3E}">
        <p14:creationId xmlns:p14="http://schemas.microsoft.com/office/powerpoint/2010/main" val="269273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A9AB1-4F47-622B-14C6-47C77E47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089" y="437072"/>
            <a:ext cx="8596668" cy="1320800"/>
          </a:xfrm>
        </p:spPr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Olomoucké pevnosti</a:t>
            </a:r>
          </a:p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498CD0D-ACF0-8C69-A8DC-34EA70E57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750" y="1269193"/>
            <a:ext cx="4744751" cy="468590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000" b="1" dirty="0">
                <a:ea typeface="+mn-lt"/>
                <a:cs typeface="+mn-lt"/>
              </a:rPr>
              <a:t>Olomouc má unikátny systém vojenských opevnení , ktorý vznikali od konca osemnásteho storočia</a:t>
            </a:r>
          </a:p>
          <a:p>
            <a:r>
              <a:rPr lang="sk-SK" sz="2000" b="1" dirty="0">
                <a:ea typeface="+mn-lt"/>
                <a:cs typeface="+mn-lt"/>
              </a:rPr>
              <a:t>Tvorilo ho zhruba dvadsať vojenských objektov a  pevností, ktoré dnes prepája tridsaťkilometrový náučný chodník. Prístupný je peším turistom i cyklistom</a:t>
            </a:r>
            <a:endParaRPr lang="sk-SK" sz="2000" b="1" dirty="0"/>
          </a:p>
          <a:p>
            <a:endParaRPr lang="sk-SK" sz="2000" b="1" dirty="0"/>
          </a:p>
          <a:p>
            <a:r>
              <a:rPr lang="sk-SK" sz="2000" b="1" dirty="0">
                <a:ea typeface="+mn-lt"/>
                <a:cs typeface="+mn-lt"/>
              </a:rPr>
              <a:t>Všetky vojenské objekty nie sú prístupné pre verejnosť, navštíviť však môžete napríklad  pevnosť </a:t>
            </a:r>
            <a:r>
              <a:rPr lang="sk-SK" sz="2000" b="1" dirty="0" err="1">
                <a:ea typeface="+mn-lt"/>
                <a:cs typeface="+mn-lt"/>
              </a:rPr>
              <a:t>Fořt</a:t>
            </a:r>
            <a:r>
              <a:rPr lang="sk-SK" sz="2000" b="1" dirty="0">
                <a:ea typeface="+mn-lt"/>
                <a:cs typeface="+mn-lt"/>
              </a:rPr>
              <a:t> číslo XVII -  </a:t>
            </a:r>
            <a:r>
              <a:rPr lang="sk-SK" sz="2000" b="1" dirty="0" err="1">
                <a:ea typeface="+mn-lt"/>
                <a:cs typeface="+mn-lt"/>
              </a:rPr>
              <a:t>Křelov</a:t>
            </a:r>
            <a:r>
              <a:rPr lang="sk-SK" sz="2000" b="1" dirty="0">
                <a:ea typeface="+mn-lt"/>
                <a:cs typeface="+mn-lt"/>
              </a:rPr>
              <a:t>, ktorá bola postavená v rokoch 1851 až 1854.</a:t>
            </a:r>
            <a:endParaRPr lang="sk-SK" sz="2000" b="1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7" name="Obrázok 7" descr="Obrázok, na ktorom je trávnik, obloha, vonkajšie, budova&#10;&#10;Automaticky generovaný popis">
            <a:extLst>
              <a:ext uri="{FF2B5EF4-FFF2-40B4-BE49-F238E27FC236}">
                <a16:creationId xmlns:a16="http://schemas.microsoft.com/office/drawing/2014/main" id="{AA8753DA-EF50-4A58-A062-E83FD74FD4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03064" y="1805430"/>
            <a:ext cx="6915731" cy="5008035"/>
          </a:xfrm>
        </p:spPr>
      </p:pic>
    </p:spTree>
    <p:extLst>
      <p:ext uri="{BB962C8B-B14F-4D97-AF65-F5344CB8AC3E}">
        <p14:creationId xmlns:p14="http://schemas.microsoft.com/office/powerpoint/2010/main" val="391523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B02C6-266C-8C32-A302-FBFAC3CE1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err="1">
                <a:solidFill>
                  <a:schemeClr val="tx1"/>
                </a:solidFill>
              </a:rPr>
              <a:t>Svatý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err="1">
                <a:solidFill>
                  <a:schemeClr val="tx1"/>
                </a:solidFill>
              </a:rPr>
              <a:t>Kopeček</a:t>
            </a:r>
            <a:endParaRPr lang="sk-SK" b="1">
              <a:solidFill>
                <a:schemeClr val="tx1"/>
              </a:solidFill>
            </a:endParaRPr>
          </a:p>
          <a:p>
            <a:endParaRPr lang="sk-SK" dirty="0"/>
          </a:p>
        </p:txBody>
      </p:sp>
      <p:pic>
        <p:nvPicPr>
          <p:cNvPr id="5" name="Obrázok 5" descr="Obrázok, na ktorom je trávnik, vonkajšie&#10;&#10;Automaticky generovaný popis">
            <a:extLst>
              <a:ext uri="{FF2B5EF4-FFF2-40B4-BE49-F238E27FC236}">
                <a16:creationId xmlns:a16="http://schemas.microsoft.com/office/drawing/2014/main" id="{71171D73-9E7A-2FA2-4989-DAB32859EE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36" y="1269192"/>
            <a:ext cx="4859694" cy="5706697"/>
          </a:xfrm>
        </p:spPr>
      </p:pic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C4F0A55-31C9-EBAF-3A60-177F53397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369835"/>
            <a:ext cx="6038713" cy="438398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200" b="1" dirty="0">
                <a:ea typeface="+mn-lt"/>
                <a:cs typeface="+mn-lt"/>
              </a:rPr>
              <a:t>Asi päť kilometrov severovýchodne od Olomouca  sa nachádza pútnické miesto - </a:t>
            </a:r>
            <a:r>
              <a:rPr lang="sk-SK" sz="2200" b="1" dirty="0" err="1">
                <a:ea typeface="+mn-lt"/>
                <a:cs typeface="+mn-lt"/>
              </a:rPr>
              <a:t>Svatý</a:t>
            </a:r>
            <a:r>
              <a:rPr lang="sk-SK" sz="2200" b="1" dirty="0">
                <a:ea typeface="+mn-lt"/>
                <a:cs typeface="+mn-lt"/>
              </a:rPr>
              <a:t> </a:t>
            </a:r>
            <a:r>
              <a:rPr lang="sk-SK" sz="2200" b="1" dirty="0" err="1">
                <a:ea typeface="+mn-lt"/>
                <a:cs typeface="+mn-lt"/>
              </a:rPr>
              <a:t>Kopeček</a:t>
            </a:r>
            <a:r>
              <a:rPr lang="sk-SK" sz="2200" b="1" dirty="0">
                <a:ea typeface="+mn-lt"/>
                <a:cs typeface="+mn-lt"/>
              </a:rPr>
              <a:t>.</a:t>
            </a:r>
            <a:endParaRPr lang="sk-SK" sz="2200" b="1"/>
          </a:p>
          <a:p>
            <a:r>
              <a:rPr lang="sk-SK" sz="2200" b="1" dirty="0">
                <a:ea typeface="+mn-lt"/>
                <a:cs typeface="+mn-lt"/>
              </a:rPr>
              <a:t>V roku 1629 sa tu údajne olomouckému kupcovi Samuelovi </a:t>
            </a:r>
            <a:r>
              <a:rPr lang="sk-SK" sz="2200" b="1" dirty="0" err="1">
                <a:ea typeface="+mn-lt"/>
                <a:cs typeface="+mn-lt"/>
              </a:rPr>
              <a:t>Andrýskovi</a:t>
            </a:r>
            <a:r>
              <a:rPr lang="sk-SK" sz="2200" b="1" dirty="0">
                <a:ea typeface="+mn-lt"/>
                <a:cs typeface="+mn-lt"/>
              </a:rPr>
              <a:t> zjavila Panna Mária. Na jej pamiatku sa rozhodol postaviť malú kaplnku do ktorej začalo prúdiť čoraz viac pútnikov.</a:t>
            </a:r>
            <a:endParaRPr lang="sk-SK" sz="2200" b="1"/>
          </a:p>
          <a:p>
            <a:r>
              <a:rPr lang="sk-SK" sz="2200" b="1" dirty="0">
                <a:ea typeface="+mn-lt"/>
                <a:cs typeface="+mn-lt"/>
              </a:rPr>
              <a:t>Jej veľkosť im nestačila a v roku 1669 na Svatom </a:t>
            </a:r>
            <a:r>
              <a:rPr lang="sk-SK" sz="2200" b="1" dirty="0" err="1">
                <a:ea typeface="+mn-lt"/>
                <a:cs typeface="+mn-lt"/>
              </a:rPr>
              <a:t>Kopečku</a:t>
            </a:r>
            <a:r>
              <a:rPr lang="sk-SK" sz="2200" b="1" dirty="0">
                <a:ea typeface="+mn-lt"/>
                <a:cs typeface="+mn-lt"/>
              </a:rPr>
              <a:t> začali stavať kostol Navštívenia Panny Márie, ktorý v roku 1679 posvätil biskup Karol II. </a:t>
            </a:r>
            <a:r>
              <a:rPr lang="sk-SK" sz="2200" b="1" dirty="0" err="1">
                <a:ea typeface="+mn-lt"/>
                <a:cs typeface="+mn-lt"/>
              </a:rPr>
              <a:t>Lichtenstein</a:t>
            </a:r>
            <a:r>
              <a:rPr lang="sk-SK" sz="2200" b="1" dirty="0">
                <a:ea typeface="+mn-lt"/>
                <a:cs typeface="+mn-lt"/>
              </a:rPr>
              <a:t>. Celá stavba bola dokončená na začiatku osemnásteho storočia.</a:t>
            </a:r>
            <a:endParaRPr lang="sk-SK" sz="2200" b="1"/>
          </a:p>
        </p:txBody>
      </p:sp>
    </p:spTree>
    <p:extLst>
      <p:ext uri="{BB962C8B-B14F-4D97-AF65-F5344CB8AC3E}">
        <p14:creationId xmlns:p14="http://schemas.microsoft.com/office/powerpoint/2010/main" val="30825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73730-9DB9-617A-A92C-F62806B95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>
                <a:solidFill>
                  <a:schemeClr val="tx1"/>
                </a:solidFill>
              </a:rPr>
              <a:t>Javoříčské</a:t>
            </a:r>
            <a:r>
              <a:rPr lang="sk-SK" b="1" dirty="0">
                <a:solidFill>
                  <a:schemeClr val="tx1"/>
                </a:solidFill>
              </a:rPr>
              <a:t> jaskyne</a:t>
            </a:r>
          </a:p>
          <a:p>
            <a:endParaRPr lang="sk-SK" dirty="0"/>
          </a:p>
        </p:txBody>
      </p:sp>
      <p:pic>
        <p:nvPicPr>
          <p:cNvPr id="5" name="Obrázok 5" descr="Obrázok, na ktorom je príroda, vonkajšie, jaskyňa, skala&#10;&#10;Automaticky generovaný popis">
            <a:extLst>
              <a:ext uri="{FF2B5EF4-FFF2-40B4-BE49-F238E27FC236}">
                <a16:creationId xmlns:a16="http://schemas.microsoft.com/office/drawing/2014/main" id="{3C4D5CB9-2C4A-AADC-B0F2-8F9AAEC2E5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99" y="1529585"/>
            <a:ext cx="5319845" cy="5329685"/>
          </a:xfrm>
        </p:spPr>
      </p:pic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0B468AF-6975-1258-FBE2-3A1340B2E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7518" y="1527986"/>
            <a:ext cx="5549881" cy="50309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000" b="1" dirty="0">
                <a:ea typeface="+mn-lt"/>
                <a:cs typeface="+mn-lt"/>
              </a:rPr>
              <a:t>Ak sa budete chcieť rozhliadnuť po okolí mesta, navštívte </a:t>
            </a:r>
            <a:r>
              <a:rPr lang="sk-SK" sz="2000" b="1" dirty="0" err="1">
                <a:ea typeface="+mn-lt"/>
                <a:cs typeface="+mn-lt"/>
              </a:rPr>
              <a:t>Javoříčské</a:t>
            </a:r>
            <a:r>
              <a:rPr lang="sk-SK" sz="2000" b="1" dirty="0">
                <a:ea typeface="+mn-lt"/>
                <a:cs typeface="+mn-lt"/>
              </a:rPr>
              <a:t> jaskyne západne od  Olomouca. Sú unikátne zachovalou a rozmanitou  kvapľovou výzdobou, jednou z  najbohatších v Českej republike.</a:t>
            </a:r>
            <a:endParaRPr lang="sk-SK" sz="2000" b="1"/>
          </a:p>
          <a:p>
            <a:r>
              <a:rPr lang="sk-SK" sz="2000" b="1" dirty="0">
                <a:ea typeface="+mn-lt"/>
                <a:cs typeface="+mn-lt"/>
              </a:rPr>
              <a:t>Prehliadkové trasy sú dve, dlhšia meria osemsto metrov a kratšia štyristopäťdesiat. Podzemný systém </a:t>
            </a:r>
            <a:r>
              <a:rPr lang="sk-SK" sz="2000" b="1" err="1">
                <a:ea typeface="+mn-lt"/>
                <a:cs typeface="+mn-lt"/>
              </a:rPr>
              <a:t>Javoříčských</a:t>
            </a:r>
            <a:r>
              <a:rPr lang="sk-SK" sz="2000" b="1" dirty="0">
                <a:ea typeface="+mn-lt"/>
                <a:cs typeface="+mn-lt"/>
              </a:rPr>
              <a:t> jaskýň vytvára komplikovaný komplex chodieb, dómov a priepastí.</a:t>
            </a:r>
          </a:p>
          <a:p>
            <a:r>
              <a:rPr lang="sk-SK" sz="2000" b="1" dirty="0">
                <a:ea typeface="+mn-lt"/>
                <a:cs typeface="+mn-lt"/>
              </a:rPr>
              <a:t>Sú tiež zimoviskom jedného z najmenších druhov netopierov - vápencov malých, veľkých približne ako slivky.</a:t>
            </a:r>
            <a:endParaRPr lang="sk-SK" sz="2000" b="1" dirty="0"/>
          </a:p>
          <a:p>
            <a:pPr marL="0" indent="0">
              <a:buNone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73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ABE42-575A-F12B-D502-5F9010050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Vlastivedné múzeum v Olomouci</a:t>
            </a:r>
          </a:p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F01D49-4E02-3DA2-3497-E7E606F63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731" y="1398589"/>
            <a:ext cx="5923694" cy="505971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400" b="1" dirty="0">
                <a:ea typeface="+mn-lt"/>
                <a:cs typeface="+mn-lt"/>
              </a:rPr>
              <a:t>Vlastivedné múzeum v Olomouci vzniklo v roku 1883, kedy bol založený </a:t>
            </a:r>
            <a:r>
              <a:rPr lang="sk-SK" sz="2400" b="1" i="1" dirty="0">
                <a:ea typeface="+mn-lt"/>
                <a:cs typeface="+mn-lt"/>
              </a:rPr>
              <a:t>Vlastenecký </a:t>
            </a:r>
            <a:r>
              <a:rPr lang="sk-SK" sz="2400" b="1" i="1" dirty="0" err="1">
                <a:ea typeface="+mn-lt"/>
                <a:cs typeface="+mn-lt"/>
              </a:rPr>
              <a:t>spolek</a:t>
            </a:r>
            <a:r>
              <a:rPr lang="sk-SK" sz="2400" b="1" i="1" dirty="0">
                <a:ea typeface="+mn-lt"/>
                <a:cs typeface="+mn-lt"/>
              </a:rPr>
              <a:t> </a:t>
            </a:r>
            <a:r>
              <a:rPr lang="sk-SK" sz="2400" b="1" i="1" dirty="0" err="1">
                <a:ea typeface="+mn-lt"/>
                <a:cs typeface="+mn-lt"/>
              </a:rPr>
              <a:t>muzejní</a:t>
            </a:r>
            <a:r>
              <a:rPr lang="sk-SK" sz="2400" b="1" dirty="0">
                <a:ea typeface="+mn-lt"/>
                <a:cs typeface="+mn-lt"/>
              </a:rPr>
              <a:t>, ktorý súčasne zriadil svoje spolkové múzeum, ako prvé české múzeum na Morave</a:t>
            </a:r>
          </a:p>
          <a:p>
            <a:r>
              <a:rPr lang="sk-SK" sz="2400" b="1" dirty="0">
                <a:ea typeface="+mn-lt"/>
                <a:cs typeface="+mn-lt"/>
              </a:rPr>
              <a:t>Hlavnými zakladateľmi múzea, okrem iných bol významný archeológ a antropológ </a:t>
            </a:r>
            <a:r>
              <a:rPr lang="sk-SK" sz="2400" b="1" dirty="0" err="1">
                <a:ea typeface="+mn-lt"/>
                <a:cs typeface="+mn-lt"/>
              </a:rPr>
              <a:t>Jindřich</a:t>
            </a:r>
            <a:r>
              <a:rPr lang="sk-SK" sz="2400" b="1" dirty="0">
                <a:ea typeface="+mn-lt"/>
                <a:cs typeface="+mn-lt"/>
              </a:rPr>
              <a:t> </a:t>
            </a:r>
            <a:r>
              <a:rPr lang="sk-SK" sz="2400" b="1" dirty="0" err="1">
                <a:ea typeface="+mn-lt"/>
                <a:cs typeface="+mn-lt"/>
              </a:rPr>
              <a:t>Wankel</a:t>
            </a:r>
            <a:r>
              <a:rPr lang="sk-SK" sz="2400" b="1" dirty="0">
                <a:ea typeface="+mn-lt"/>
                <a:cs typeface="+mn-lt"/>
              </a:rPr>
              <a:t>, spisovateľ a vlastivedný pracovník </a:t>
            </a:r>
            <a:r>
              <a:rPr lang="sk-SK" sz="2400" b="1" dirty="0" err="1">
                <a:ea typeface="+mn-lt"/>
                <a:cs typeface="+mn-lt"/>
              </a:rPr>
              <a:t>Jan</a:t>
            </a:r>
            <a:r>
              <a:rPr lang="sk-SK" sz="2400" b="1" dirty="0">
                <a:ea typeface="+mn-lt"/>
                <a:cs typeface="+mn-lt"/>
              </a:rPr>
              <a:t> Havelka, sliezsky buditeľ a historik </a:t>
            </a:r>
            <a:r>
              <a:rPr lang="sk-SK" sz="2400" b="1" dirty="0" err="1">
                <a:ea typeface="+mn-lt"/>
                <a:cs typeface="+mn-lt"/>
              </a:rPr>
              <a:t>Vincenc</a:t>
            </a:r>
            <a:r>
              <a:rPr lang="sk-SK" sz="2400" b="1" dirty="0">
                <a:ea typeface="+mn-lt"/>
                <a:cs typeface="+mn-lt"/>
              </a:rPr>
              <a:t> </a:t>
            </a:r>
            <a:r>
              <a:rPr lang="sk-SK" sz="2400" b="1" dirty="0" err="1">
                <a:ea typeface="+mn-lt"/>
                <a:cs typeface="+mn-lt"/>
              </a:rPr>
              <a:t>Prasek</a:t>
            </a:r>
            <a:r>
              <a:rPr lang="sk-SK" sz="2400" b="1" dirty="0">
                <a:ea typeface="+mn-lt"/>
                <a:cs typeface="+mn-lt"/>
              </a:rPr>
              <a:t>, a tiež vlastenecký kňaz a etnograf </a:t>
            </a:r>
            <a:r>
              <a:rPr lang="sk-SK" sz="2400" b="1" dirty="0" err="1">
                <a:ea typeface="+mn-lt"/>
                <a:cs typeface="+mn-lt"/>
              </a:rPr>
              <a:t>Ignát</a:t>
            </a:r>
            <a:r>
              <a:rPr lang="sk-SK" sz="2400" b="1" dirty="0">
                <a:ea typeface="+mn-lt"/>
                <a:cs typeface="+mn-lt"/>
              </a:rPr>
              <a:t> </a:t>
            </a:r>
            <a:r>
              <a:rPr lang="sk-SK" sz="2400" b="1" dirty="0" err="1">
                <a:ea typeface="+mn-lt"/>
                <a:cs typeface="+mn-lt"/>
              </a:rPr>
              <a:t>Wurm</a:t>
            </a:r>
            <a:r>
              <a:rPr lang="sk-SK" sz="2400" b="1" dirty="0">
                <a:ea typeface="+mn-lt"/>
                <a:cs typeface="+mn-lt"/>
              </a:rPr>
              <a:t>.</a:t>
            </a:r>
            <a:endParaRPr lang="sk-SK" sz="2400" dirty="0"/>
          </a:p>
        </p:txBody>
      </p:sp>
      <p:pic>
        <p:nvPicPr>
          <p:cNvPr id="5" name="Obrázok 5" descr="Obrázok, na ktorom je obloha, budova, vonkajšie&#10;&#10;Automaticky generovaný popis">
            <a:extLst>
              <a:ext uri="{FF2B5EF4-FFF2-40B4-BE49-F238E27FC236}">
                <a16:creationId xmlns:a16="http://schemas.microsoft.com/office/drawing/2014/main" id="{72D5CCF6-ABE6-F57B-199D-2B3ABF0A24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36803" y="1211486"/>
            <a:ext cx="5474178" cy="5635205"/>
          </a:xfrm>
        </p:spPr>
      </p:pic>
    </p:spTree>
    <p:extLst>
      <p:ext uri="{BB962C8B-B14F-4D97-AF65-F5344CB8AC3E}">
        <p14:creationId xmlns:p14="http://schemas.microsoft.com/office/powerpoint/2010/main" val="80454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CDFCC-577E-B6C2-29D0-1871AF18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>
                <a:solidFill>
                  <a:schemeClr val="tx1"/>
                </a:solidFill>
              </a:rPr>
              <a:t>Pevnost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poznání</a:t>
            </a:r>
            <a:endParaRPr lang="sk-SK" b="1" dirty="0">
              <a:solidFill>
                <a:schemeClr val="tx1"/>
              </a:solidFill>
            </a:endParaRPr>
          </a:p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5FBB4D-767E-6032-4188-6757A30D9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8" y="1269193"/>
            <a:ext cx="5909316" cy="527537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400" b="1" dirty="0" err="1">
                <a:ea typeface="+mn-lt"/>
                <a:cs typeface="+mn-lt"/>
              </a:rPr>
              <a:t>Pevnost</a:t>
            </a:r>
            <a:r>
              <a:rPr lang="sk-SK" sz="2400" b="1" dirty="0">
                <a:ea typeface="+mn-lt"/>
                <a:cs typeface="+mn-lt"/>
              </a:rPr>
              <a:t> </a:t>
            </a:r>
            <a:r>
              <a:rPr lang="sk-SK" sz="2400" b="1" dirty="0" err="1">
                <a:ea typeface="+mn-lt"/>
                <a:cs typeface="+mn-lt"/>
              </a:rPr>
              <a:t>poznání</a:t>
            </a:r>
            <a:r>
              <a:rPr lang="sk-SK" sz="2400" b="1" dirty="0">
                <a:ea typeface="+mn-lt"/>
                <a:cs typeface="+mn-lt"/>
              </a:rPr>
              <a:t> je interaktívne múzeum vedy v Olomouci. Bolo otvorené 16. apríla 2015. Múzeum založila Prírodovedecká fakulta Univerzity Palackého. Múzeum je súčasťou univerzity čo je v Česku výnimkou. Väčšina zamestnancov pevnosti sú odborníci z Prírodovedeckej fakulty univerzity.</a:t>
            </a:r>
          </a:p>
          <a:p>
            <a:r>
              <a:rPr lang="sk-SK" sz="2400" b="1" dirty="0">
                <a:ea typeface="+mn-lt"/>
                <a:cs typeface="+mn-lt"/>
              </a:rPr>
              <a:t>Pevnosť </a:t>
            </a:r>
            <a:r>
              <a:rPr lang="sk-SK" sz="2400" b="1" dirty="0" err="1">
                <a:ea typeface="+mn-lt"/>
                <a:cs typeface="+mn-lt"/>
              </a:rPr>
              <a:t>poznání</a:t>
            </a:r>
            <a:r>
              <a:rPr lang="sk-SK" sz="2400" b="1" dirty="0">
                <a:ea typeface="+mn-lt"/>
                <a:cs typeface="+mn-lt"/>
              </a:rPr>
              <a:t> vznikala tri roky a stála viac než 150 miliónov českých korún, resp. skoro 200 miliónov. Vznikla na mieste bývalého delostreleckého skladu z roku 1897</a:t>
            </a:r>
            <a:endParaRPr lang="sk-SK" sz="2000" b="1"/>
          </a:p>
        </p:txBody>
      </p:sp>
      <p:pic>
        <p:nvPicPr>
          <p:cNvPr id="5" name="Obrázok 5" descr="Obrázok, na ktorom je vonkajšie, obloha, budova, voda&#10;&#10;Automaticky generovaný popis">
            <a:extLst>
              <a:ext uri="{FF2B5EF4-FFF2-40B4-BE49-F238E27FC236}">
                <a16:creationId xmlns:a16="http://schemas.microsoft.com/office/drawing/2014/main" id="{517DB4A1-1811-CF2C-040D-DC1F227BB10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04201" y="856636"/>
            <a:ext cx="6178668" cy="5856076"/>
          </a:xfrm>
        </p:spPr>
      </p:pic>
    </p:spTree>
    <p:extLst>
      <p:ext uri="{BB962C8B-B14F-4D97-AF65-F5344CB8AC3E}">
        <p14:creationId xmlns:p14="http://schemas.microsoft.com/office/powerpoint/2010/main" val="362176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0AA6D-1322-3A8B-004C-EB805A213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Katedrála svätého Václava</a:t>
            </a:r>
          </a:p>
          <a:p>
            <a:endParaRPr lang="sk-SK" dirty="0"/>
          </a:p>
        </p:txBody>
      </p:sp>
      <p:pic>
        <p:nvPicPr>
          <p:cNvPr id="5" name="Obrázok 5" descr="Obrázok, na ktorom je vonkajšie, obloha, kostol, svätostánok&#10;&#10;Automaticky generovaný popis">
            <a:extLst>
              <a:ext uri="{FF2B5EF4-FFF2-40B4-BE49-F238E27FC236}">
                <a16:creationId xmlns:a16="http://schemas.microsoft.com/office/drawing/2014/main" id="{E44D8C63-C4D8-176A-CF0F-76A856E2434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491" y="1413373"/>
            <a:ext cx="4808937" cy="5447753"/>
          </a:xfrm>
        </p:spPr>
      </p:pic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369BA8A-A549-5C35-B7A8-5EEB7F3D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484854"/>
            <a:ext cx="6239995" cy="459964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400" b="1" dirty="0">
                <a:solidFill>
                  <a:schemeClr val="tx1"/>
                </a:solidFill>
                <a:ea typeface="+mn-lt"/>
                <a:cs typeface="+mn-lt"/>
              </a:rPr>
              <a:t>Katedrála svätého Václava v moravskom meste Olomouc je hlavnou dominantou tohto mesta. Je centrom rímskokatolíckej olomouckej arcidiecézy</a:t>
            </a:r>
          </a:p>
          <a:p>
            <a:r>
              <a:rPr lang="sk-SK" sz="2400" b="1" dirty="0">
                <a:solidFill>
                  <a:schemeClr val="tx1"/>
                </a:solidFill>
                <a:ea typeface="+mn-lt"/>
                <a:cs typeface="+mn-lt"/>
              </a:rPr>
              <a:t>.Katedrála je typickou ukážkou gotiky. Veža chrámu má výšku 100,65 metrov a je to druhá najvyššia veža v Česku. V rokoch 1883 až 1892 prebehla rozsiahla </a:t>
            </a:r>
            <a:r>
              <a:rPr lang="sk-SK" sz="2400" b="1" dirty="0" err="1">
                <a:solidFill>
                  <a:schemeClr val="tx1"/>
                </a:solidFill>
                <a:ea typeface="+mn-lt"/>
                <a:cs typeface="+mn-lt"/>
              </a:rPr>
              <a:t>regotizácia</a:t>
            </a:r>
            <a:r>
              <a:rPr lang="sk-SK" sz="2400" b="1" dirty="0">
                <a:solidFill>
                  <a:schemeClr val="tx1"/>
                </a:solidFill>
                <a:ea typeface="+mn-lt"/>
                <a:cs typeface="+mn-lt"/>
              </a:rPr>
              <a:t> stavby. Ďalšia rekonštrukcia sa uskutočnila v rokoch 2004 až 2007.</a:t>
            </a:r>
          </a:p>
        </p:txBody>
      </p:sp>
    </p:spTree>
    <p:extLst>
      <p:ext uri="{BB962C8B-B14F-4D97-AF65-F5344CB8AC3E}">
        <p14:creationId xmlns:p14="http://schemas.microsoft.com/office/powerpoint/2010/main" val="324350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E2F9B-AA96-D9B1-949A-1208C1E3A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Vedecká knižnica v Olomouci</a:t>
            </a:r>
          </a:p>
          <a:p>
            <a:endParaRPr lang="sk-SK" dirty="0"/>
          </a:p>
        </p:txBody>
      </p:sp>
      <p:pic>
        <p:nvPicPr>
          <p:cNvPr id="5" name="Obrázok 5" descr="Obrázok, na ktorom je obloha, vonkajšie, cesta, budova&#10;&#10;Automaticky generovaný popis">
            <a:extLst>
              <a:ext uri="{FF2B5EF4-FFF2-40B4-BE49-F238E27FC236}">
                <a16:creationId xmlns:a16="http://schemas.microsoft.com/office/drawing/2014/main" id="{1CFE863F-1391-B415-BA6C-12998E5E005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2333" y="1456711"/>
            <a:ext cx="5284576" cy="5403548"/>
          </a:xfrm>
        </p:spPr>
      </p:pic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FF57ACF-80A7-CFA0-211B-342FFF002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76875" y="1154175"/>
            <a:ext cx="6829467" cy="570669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z="2400" b="1" dirty="0">
                <a:ea typeface="+mn-lt"/>
                <a:cs typeface="+mn-lt"/>
              </a:rPr>
              <a:t>Vedecká knižnica v Olomouci je vedecká knižnica so sídlom v štatutárnom meste Olomouci. Radí sa medzi najvýznamnejšie knižnice na území Česka s unikátnym súborom historických fondov. Tento súbor tvorí 1 451 rukopisov, 1 700 prvotlač a takmer 80 000 zväzkov starých tlačí. Knižnica bola založená v roku 1566 a až do roku 1860 plnila funkciu akademickej knižnice olomouckej univerzity.</a:t>
            </a:r>
          </a:p>
          <a:p>
            <a:r>
              <a:rPr lang="sk-SK" sz="2400" b="1" dirty="0">
                <a:ea typeface="+mn-lt"/>
                <a:cs typeface="+mn-lt"/>
              </a:rPr>
              <a:t>Právo povinného výtlačku získala roku 1807 a od roku 1947 pre územie celého vtedajšieho Česko-Slovenska, dnes má toto právo na území celého Česka.</a:t>
            </a:r>
          </a:p>
        </p:txBody>
      </p:sp>
    </p:spTree>
    <p:extLst>
      <p:ext uri="{BB962C8B-B14F-4D97-AF65-F5344CB8AC3E}">
        <p14:creationId xmlns:p14="http://schemas.microsoft.com/office/powerpoint/2010/main" val="149235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Vlastné 3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B48A1"/>
      </a:accent1>
      <a:accent2>
        <a:srgbClr val="629DD1"/>
      </a:accent2>
      <a:accent3>
        <a:srgbClr val="072B62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226</TotalTime>
  <Words>875</Words>
  <Application>Microsoft Office PowerPoint</Application>
  <PresentationFormat>Širokouhlá</PresentationFormat>
  <Paragraphs>38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Fazeta</vt:lpstr>
      <vt:lpstr>Žilina, jún 2022        Účastník: Juraj Hvorečný</vt:lpstr>
      <vt:lpstr>Horné a Dolné námestie - historické srdce mesta </vt:lpstr>
      <vt:lpstr>Olomoucké pevnosti </vt:lpstr>
      <vt:lpstr>Svatý Kopeček </vt:lpstr>
      <vt:lpstr>Javoříčské jaskyne </vt:lpstr>
      <vt:lpstr>Vlastivedné múzeum v Olomouci </vt:lpstr>
      <vt:lpstr>Pevnost poznání </vt:lpstr>
      <vt:lpstr>Katedrála svätého Václava </vt:lpstr>
      <vt:lpstr>Vedecká knižnica v Olomouci </vt:lpstr>
      <vt:lpstr>Univerzita Palackého v Olomouci </vt:lpstr>
      <vt:lpstr>Chrám svätého Gorazda </vt:lpstr>
      <vt:lpstr>Ďakujem za pozornosť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Reznickova</dc:creator>
  <cp:lastModifiedBy>Miska</cp:lastModifiedBy>
  <cp:revision>240</cp:revision>
  <dcterms:created xsi:type="dcterms:W3CDTF">2022-03-24T10:26:02Z</dcterms:created>
  <dcterms:modified xsi:type="dcterms:W3CDTF">2022-05-19T20:31:39Z</dcterms:modified>
</cp:coreProperties>
</file>